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7" r:id="rId3"/>
    <p:sldMasterId id="2147483691" r:id="rId4"/>
  </p:sldMasterIdLst>
  <p:notesMasterIdLst>
    <p:notesMasterId r:id="rId53"/>
  </p:notesMasterIdLst>
  <p:handoutMasterIdLst>
    <p:handoutMasterId r:id="rId54"/>
  </p:handoutMasterIdLst>
  <p:sldIdLst>
    <p:sldId id="625" r:id="rId5"/>
    <p:sldId id="575" r:id="rId6"/>
    <p:sldId id="626" r:id="rId7"/>
    <p:sldId id="581" r:id="rId8"/>
    <p:sldId id="489" r:id="rId9"/>
    <p:sldId id="487" r:id="rId10"/>
    <p:sldId id="488" r:id="rId11"/>
    <p:sldId id="628" r:id="rId12"/>
    <p:sldId id="534" r:id="rId13"/>
    <p:sldId id="535" r:id="rId14"/>
    <p:sldId id="536" r:id="rId15"/>
    <p:sldId id="538" r:id="rId16"/>
    <p:sldId id="513" r:id="rId17"/>
    <p:sldId id="646" r:id="rId18"/>
    <p:sldId id="537" r:id="rId19"/>
    <p:sldId id="647" r:id="rId20"/>
    <p:sldId id="648" r:id="rId21"/>
    <p:sldId id="514" r:id="rId22"/>
    <p:sldId id="543" r:id="rId23"/>
    <p:sldId id="649" r:id="rId24"/>
    <p:sldId id="650" r:id="rId25"/>
    <p:sldId id="540" r:id="rId26"/>
    <p:sldId id="541" r:id="rId27"/>
    <p:sldId id="542" r:id="rId28"/>
    <p:sldId id="495" r:id="rId29"/>
    <p:sldId id="496" r:id="rId30"/>
    <p:sldId id="498" r:id="rId31"/>
    <p:sldId id="638" r:id="rId32"/>
    <p:sldId id="643" r:id="rId33"/>
    <p:sldId id="527" r:id="rId34"/>
    <p:sldId id="539" r:id="rId35"/>
    <p:sldId id="630" r:id="rId36"/>
    <p:sldId id="528" r:id="rId37"/>
    <p:sldId id="631" r:id="rId38"/>
    <p:sldId id="529" r:id="rId39"/>
    <p:sldId id="531" r:id="rId40"/>
    <p:sldId id="532" r:id="rId41"/>
    <p:sldId id="533" r:id="rId42"/>
    <p:sldId id="641" r:id="rId43"/>
    <p:sldId id="633" r:id="rId44"/>
    <p:sldId id="644" r:id="rId45"/>
    <p:sldId id="645" r:id="rId46"/>
    <p:sldId id="545" r:id="rId47"/>
    <p:sldId id="546" r:id="rId48"/>
    <p:sldId id="642" r:id="rId49"/>
    <p:sldId id="637" r:id="rId50"/>
    <p:sldId id="640" r:id="rId51"/>
    <p:sldId id="584" r:id="rId52"/>
  </p:sldIdLst>
  <p:sldSz cx="9144000" cy="6858000" type="screen4x3"/>
  <p:notesSz cx="6805613" cy="9939338"/>
  <p:defaultTextStyle>
    <a:defPPr>
      <a:defRPr lang="de-DE"/>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p:defaultTextStyle>
  <p:extLst>
    <p:ext uri="{521415D9-36F7-43E2-AB2F-B90AF26B5E84}">
      <p14:sectionLst xmlns:p14="http://schemas.microsoft.com/office/powerpoint/2010/main">
        <p14:section name="Default Section" id="{1D4E3CDF-813F-AC4A-855C-9947A0C07928}">
          <p14:sldIdLst>
            <p14:sldId id="625"/>
            <p14:sldId id="575"/>
            <p14:sldId id="626"/>
            <p14:sldId id="581"/>
            <p14:sldId id="489"/>
            <p14:sldId id="487"/>
            <p14:sldId id="488"/>
            <p14:sldId id="628"/>
            <p14:sldId id="534"/>
            <p14:sldId id="535"/>
            <p14:sldId id="536"/>
            <p14:sldId id="538"/>
            <p14:sldId id="513"/>
            <p14:sldId id="646"/>
            <p14:sldId id="537"/>
            <p14:sldId id="647"/>
            <p14:sldId id="648"/>
            <p14:sldId id="514"/>
            <p14:sldId id="543"/>
            <p14:sldId id="649"/>
            <p14:sldId id="650"/>
            <p14:sldId id="540"/>
            <p14:sldId id="541"/>
            <p14:sldId id="542"/>
            <p14:sldId id="495"/>
            <p14:sldId id="496"/>
            <p14:sldId id="498"/>
            <p14:sldId id="638"/>
            <p14:sldId id="643"/>
            <p14:sldId id="527"/>
            <p14:sldId id="539"/>
            <p14:sldId id="630"/>
            <p14:sldId id="528"/>
            <p14:sldId id="631"/>
            <p14:sldId id="529"/>
            <p14:sldId id="531"/>
            <p14:sldId id="532"/>
            <p14:sldId id="533"/>
            <p14:sldId id="641"/>
            <p14:sldId id="633"/>
            <p14:sldId id="644"/>
            <p14:sldId id="645"/>
            <p14:sldId id="545"/>
            <p14:sldId id="546"/>
            <p14:sldId id="642"/>
            <p14:sldId id="637"/>
            <p14:sldId id="640"/>
            <p14:sldId id="584"/>
          </p14:sldIdLst>
        </p14:section>
      </p14:sectionLst>
    </p:ext>
    <p:ext uri="{EFAFB233-063F-42B5-8137-9DF3F51BA10A}">
      <p15:sldGuideLst xmlns:p15="http://schemas.microsoft.com/office/powerpoint/2012/main">
        <p15:guide id="1" orient="horz" pos="2159">
          <p15:clr>
            <a:srgbClr val="A4A3A4"/>
          </p15:clr>
        </p15:guide>
        <p15:guide id="2" pos="2880">
          <p15:clr>
            <a:srgbClr val="A4A3A4"/>
          </p15:clr>
        </p15:guide>
      </p15:sldGuideLst>
    </p:ext>
    <p:ext uri="{2D200454-40CA-4A62-9FC3-DE9A4176ACB9}">
      <p15:notesGuideLst xmlns:p15="http://schemas.microsoft.com/office/powerpoint/2012/main">
        <p15:guide id="1" orient="horz" pos="3129">
          <p15:clr>
            <a:srgbClr val="A4A3A4"/>
          </p15:clr>
        </p15:guide>
        <p15:guide id="2" pos="214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 initials="S" lastIdx="1" clrIdx="0">
    <p:extLst>
      <p:ext uri="{19B8F6BF-5375-455C-9EA6-DF929625EA0E}">
        <p15:presenceInfo xmlns:p15="http://schemas.microsoft.com/office/powerpoint/2012/main" userId="Steph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69C"/>
    <a:srgbClr val="FF9933"/>
    <a:srgbClr val="FF6600"/>
    <a:srgbClr val="FF9B13"/>
    <a:srgbClr val="84B819"/>
    <a:srgbClr val="3333CC"/>
    <a:srgbClr val="003399"/>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61" autoAdjust="0"/>
    <p:restoredTop sz="77563" autoAdjust="0"/>
  </p:normalViewPr>
  <p:slideViewPr>
    <p:cSldViewPr>
      <p:cViewPr varScale="1">
        <p:scale>
          <a:sx n="114" d="100"/>
          <a:sy n="114" d="100"/>
        </p:scale>
        <p:origin x="804" y="90"/>
      </p:cViewPr>
      <p:guideLst>
        <p:guide orient="horz" pos="2159"/>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1" d="100"/>
          <a:sy n="91" d="100"/>
        </p:scale>
        <p:origin x="4464" y="200"/>
      </p:cViewPr>
      <p:guideLst>
        <p:guide orient="horz" pos="3129"/>
        <p:guide pos="214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CDE407-DEFB-D543-819C-C82BF4978E87}" type="doc">
      <dgm:prSet loTypeId="urn:microsoft.com/office/officeart/2005/8/layout/hierarchy1" loCatId="" qsTypeId="urn:microsoft.com/office/officeart/2005/8/quickstyle/simple1" qsCatId="simple" csTypeId="urn:microsoft.com/office/officeart/2005/8/colors/colorful5" csCatId="colorful" phldr="1"/>
      <dgm:spPr/>
      <dgm:t>
        <a:bodyPr/>
        <a:lstStyle/>
        <a:p>
          <a:endParaRPr lang="en-US"/>
        </a:p>
      </dgm:t>
    </dgm:pt>
    <dgm:pt modelId="{D47718E4-3802-A449-BCD4-E62AF8414FB5}">
      <dgm:prSet phldrT="[Text]"/>
      <dgm:spPr>
        <a:ln>
          <a:solidFill>
            <a:srgbClr val="00B0F0"/>
          </a:solidFill>
        </a:ln>
      </dgm:spPr>
      <dgm:t>
        <a:bodyPr/>
        <a:lstStyle/>
        <a:p>
          <a:pPr rtl="0"/>
          <a:r>
            <a:rPr lang="en-US" b="1" dirty="0">
              <a:solidFill>
                <a:schemeClr val="tx1"/>
              </a:solidFill>
            </a:rPr>
            <a:t>RFID</a:t>
          </a:r>
        </a:p>
      </dgm:t>
    </dgm:pt>
    <dgm:pt modelId="{352616CE-22BE-A54F-8E35-F771B6420A5E}" type="parTrans" cxnId="{0820D880-9B06-E048-A8E3-D716E47528B8}">
      <dgm:prSet/>
      <dgm:spPr/>
      <dgm:t>
        <a:bodyPr/>
        <a:lstStyle/>
        <a:p>
          <a:endParaRPr lang="en-US"/>
        </a:p>
      </dgm:t>
    </dgm:pt>
    <dgm:pt modelId="{87BC6314-623B-BA4C-A1A1-AEA1C0E5B436}" type="sibTrans" cxnId="{0820D880-9B06-E048-A8E3-D716E47528B8}">
      <dgm:prSet/>
      <dgm:spPr/>
      <dgm:t>
        <a:bodyPr/>
        <a:lstStyle/>
        <a:p>
          <a:endParaRPr lang="en-US"/>
        </a:p>
      </dgm:t>
    </dgm:pt>
    <dgm:pt modelId="{2D81F63C-DD8B-6B4C-A81E-3B70FEE06460}">
      <dgm:prSet phldrT="[Text]" custT="1"/>
      <dgm:spPr>
        <a:ln>
          <a:solidFill>
            <a:srgbClr val="00B0F0"/>
          </a:solidFill>
        </a:ln>
      </dgm:spPr>
      <dgm:t>
        <a:bodyPr/>
        <a:lstStyle/>
        <a:p>
          <a:pPr rtl="0"/>
          <a:r>
            <a:rPr lang="en-US" sz="3600" dirty="0">
              <a:solidFill>
                <a:schemeClr val="tx1"/>
              </a:solidFill>
            </a:rPr>
            <a:t>Tags</a:t>
          </a:r>
          <a:endParaRPr lang="en-US" sz="4000" dirty="0">
            <a:solidFill>
              <a:schemeClr val="tx1"/>
            </a:solidFill>
          </a:endParaRPr>
        </a:p>
      </dgm:t>
    </dgm:pt>
    <dgm:pt modelId="{FFC0461B-03F7-814C-B314-4998E3090776}" type="parTrans" cxnId="{F864912F-C165-5D4E-9C6F-07FD39CFE367}">
      <dgm:prSet/>
      <dgm:spPr>
        <a:ln>
          <a:solidFill>
            <a:srgbClr val="00B0F0"/>
          </a:solidFill>
        </a:ln>
      </dgm:spPr>
      <dgm:t>
        <a:bodyPr/>
        <a:lstStyle/>
        <a:p>
          <a:endParaRPr lang="en-US"/>
        </a:p>
      </dgm:t>
    </dgm:pt>
    <dgm:pt modelId="{90484563-FF52-F349-B03C-27AF897F31BE}" type="sibTrans" cxnId="{F864912F-C165-5D4E-9C6F-07FD39CFE367}">
      <dgm:prSet/>
      <dgm:spPr/>
      <dgm:t>
        <a:bodyPr/>
        <a:lstStyle/>
        <a:p>
          <a:endParaRPr lang="en-US"/>
        </a:p>
      </dgm:t>
    </dgm:pt>
    <dgm:pt modelId="{111758B1-C748-C944-881F-992FF16B143D}">
      <dgm:prSet phldrT="[Text]" custT="1"/>
      <dgm:spPr>
        <a:ln>
          <a:solidFill>
            <a:srgbClr val="92D050"/>
          </a:solidFill>
        </a:ln>
      </dgm:spPr>
      <dgm:t>
        <a:bodyPr/>
        <a:lstStyle/>
        <a:p>
          <a:pPr rtl="0"/>
          <a:r>
            <a:rPr lang="en-US" sz="2400" dirty="0"/>
            <a:t>Active</a:t>
          </a:r>
        </a:p>
      </dgm:t>
    </dgm:pt>
    <dgm:pt modelId="{35F7C548-9374-6142-B9F5-7FFA634FE000}" type="parTrans" cxnId="{9D922B4F-31FC-EE42-8326-5A2BD71F3E7A}">
      <dgm:prSet/>
      <dgm:spPr>
        <a:ln>
          <a:solidFill>
            <a:srgbClr val="92D050"/>
          </a:solidFill>
        </a:ln>
      </dgm:spPr>
      <dgm:t>
        <a:bodyPr/>
        <a:lstStyle/>
        <a:p>
          <a:endParaRPr lang="en-US"/>
        </a:p>
      </dgm:t>
    </dgm:pt>
    <dgm:pt modelId="{C5A09A8D-76EC-8F43-8574-A7E08515A9BD}" type="sibTrans" cxnId="{9D922B4F-31FC-EE42-8326-5A2BD71F3E7A}">
      <dgm:prSet/>
      <dgm:spPr/>
      <dgm:t>
        <a:bodyPr/>
        <a:lstStyle/>
        <a:p>
          <a:endParaRPr lang="en-US"/>
        </a:p>
      </dgm:t>
    </dgm:pt>
    <dgm:pt modelId="{1A10F370-A4DE-9148-859B-0C199B2EFD9B}">
      <dgm:prSet phldrT="[Text]" custT="1"/>
      <dgm:spPr>
        <a:ln>
          <a:solidFill>
            <a:srgbClr val="92D050"/>
          </a:solidFill>
        </a:ln>
      </dgm:spPr>
      <dgm:t>
        <a:bodyPr/>
        <a:lstStyle/>
        <a:p>
          <a:pPr rtl="0"/>
          <a:r>
            <a:rPr lang="en-US" sz="2400" dirty="0"/>
            <a:t>Passive</a:t>
          </a:r>
        </a:p>
      </dgm:t>
    </dgm:pt>
    <dgm:pt modelId="{D53BBC76-D079-F54C-A669-70B6BD44EE88}" type="parTrans" cxnId="{C130EC3D-183E-8046-A532-6F5270ECBB9B}">
      <dgm:prSet/>
      <dgm:spPr>
        <a:ln>
          <a:solidFill>
            <a:srgbClr val="92D050"/>
          </a:solidFill>
        </a:ln>
      </dgm:spPr>
      <dgm:t>
        <a:bodyPr/>
        <a:lstStyle/>
        <a:p>
          <a:endParaRPr lang="en-US"/>
        </a:p>
      </dgm:t>
    </dgm:pt>
    <dgm:pt modelId="{1E572264-4AA1-A449-AE4A-2515B8E076B6}" type="sibTrans" cxnId="{C130EC3D-183E-8046-A532-6F5270ECBB9B}">
      <dgm:prSet/>
      <dgm:spPr/>
      <dgm:t>
        <a:bodyPr/>
        <a:lstStyle/>
        <a:p>
          <a:endParaRPr lang="en-US"/>
        </a:p>
      </dgm:t>
    </dgm:pt>
    <dgm:pt modelId="{610F5F9F-BDDB-CC49-95B8-9A5F45198C67}">
      <dgm:prSet phldrT="[Text]" custT="1"/>
      <dgm:spPr>
        <a:ln>
          <a:solidFill>
            <a:srgbClr val="00B0F0"/>
          </a:solidFill>
        </a:ln>
      </dgm:spPr>
      <dgm:t>
        <a:bodyPr/>
        <a:lstStyle/>
        <a:p>
          <a:pPr rtl="0"/>
          <a:r>
            <a:rPr lang="en-US" sz="3600" dirty="0">
              <a:solidFill>
                <a:schemeClr val="tx1"/>
              </a:solidFill>
            </a:rPr>
            <a:t>Reader</a:t>
          </a:r>
          <a:endParaRPr lang="en-US" sz="4000" dirty="0">
            <a:solidFill>
              <a:schemeClr val="tx1"/>
            </a:solidFill>
          </a:endParaRPr>
        </a:p>
      </dgm:t>
    </dgm:pt>
    <dgm:pt modelId="{4F81934A-F954-0A46-BBC8-56244DE4B5FF}" type="parTrans" cxnId="{22329230-14ED-7D4D-B3D3-E879275F238C}">
      <dgm:prSet/>
      <dgm:spPr>
        <a:ln>
          <a:solidFill>
            <a:srgbClr val="00B0F0"/>
          </a:solidFill>
        </a:ln>
      </dgm:spPr>
      <dgm:t>
        <a:bodyPr/>
        <a:lstStyle/>
        <a:p>
          <a:endParaRPr lang="en-US"/>
        </a:p>
      </dgm:t>
    </dgm:pt>
    <dgm:pt modelId="{188EA496-B615-D84B-AC4F-EAF3E70DD037}" type="sibTrans" cxnId="{22329230-14ED-7D4D-B3D3-E879275F238C}">
      <dgm:prSet/>
      <dgm:spPr/>
      <dgm:t>
        <a:bodyPr/>
        <a:lstStyle/>
        <a:p>
          <a:endParaRPr lang="en-US"/>
        </a:p>
      </dgm:t>
    </dgm:pt>
    <dgm:pt modelId="{48423CA0-4E5E-AF49-8727-0D1390EF77FA}">
      <dgm:prSet custT="1"/>
      <dgm:spPr>
        <a:ln>
          <a:solidFill>
            <a:srgbClr val="92D050"/>
          </a:solidFill>
        </a:ln>
      </dgm:spPr>
      <dgm:t>
        <a:bodyPr/>
        <a:lstStyle/>
        <a:p>
          <a:pPr rtl="0"/>
          <a:r>
            <a:rPr lang="en-US" sz="2400" dirty="0"/>
            <a:t>Semi-Passive</a:t>
          </a:r>
        </a:p>
      </dgm:t>
    </dgm:pt>
    <dgm:pt modelId="{B486B811-B733-9448-8E5F-ED3838C40F5F}" type="parTrans" cxnId="{678B190F-8326-8340-8CF6-F27719967541}">
      <dgm:prSet/>
      <dgm:spPr>
        <a:ln>
          <a:solidFill>
            <a:srgbClr val="92D050"/>
          </a:solidFill>
        </a:ln>
      </dgm:spPr>
      <dgm:t>
        <a:bodyPr/>
        <a:lstStyle/>
        <a:p>
          <a:endParaRPr lang="en-US"/>
        </a:p>
      </dgm:t>
    </dgm:pt>
    <dgm:pt modelId="{9FCEF76B-496C-4E4F-9C31-404E47678D79}" type="sibTrans" cxnId="{678B190F-8326-8340-8CF6-F27719967541}">
      <dgm:prSet/>
      <dgm:spPr/>
      <dgm:t>
        <a:bodyPr/>
        <a:lstStyle/>
        <a:p>
          <a:endParaRPr lang="en-US"/>
        </a:p>
      </dgm:t>
    </dgm:pt>
    <dgm:pt modelId="{A7838068-CD23-2D4E-ACCD-DE6F278540A9}" type="pres">
      <dgm:prSet presAssocID="{FECDE407-DEFB-D543-819C-C82BF4978E87}" presName="hierChild1" presStyleCnt="0">
        <dgm:presLayoutVars>
          <dgm:chPref val="1"/>
          <dgm:dir/>
          <dgm:animOne val="branch"/>
          <dgm:animLvl val="lvl"/>
          <dgm:resizeHandles/>
        </dgm:presLayoutVars>
      </dgm:prSet>
      <dgm:spPr/>
    </dgm:pt>
    <dgm:pt modelId="{58AE4A59-0416-A740-9BD3-5E43D857FAFF}" type="pres">
      <dgm:prSet presAssocID="{D47718E4-3802-A449-BCD4-E62AF8414FB5}" presName="hierRoot1" presStyleCnt="0"/>
      <dgm:spPr/>
    </dgm:pt>
    <dgm:pt modelId="{6F7C4302-DB68-7342-AFC7-EF7C753BFD92}" type="pres">
      <dgm:prSet presAssocID="{D47718E4-3802-A449-BCD4-E62AF8414FB5}" presName="composite" presStyleCnt="0"/>
      <dgm:spPr/>
    </dgm:pt>
    <dgm:pt modelId="{E5FF2BF7-3077-EE49-AB54-BC02D7C3BC6A}" type="pres">
      <dgm:prSet presAssocID="{D47718E4-3802-A449-BCD4-E62AF8414FB5}" presName="background" presStyleLbl="node0" presStyleIdx="0" presStyleCnt="1">
        <dgm:style>
          <a:lnRef idx="2">
            <a:schemeClr val="accent2">
              <a:shade val="50000"/>
            </a:schemeClr>
          </a:lnRef>
          <a:fillRef idx="1">
            <a:schemeClr val="accent2"/>
          </a:fillRef>
          <a:effectRef idx="0">
            <a:schemeClr val="accent2"/>
          </a:effectRef>
          <a:fontRef idx="minor">
            <a:schemeClr val="lt1"/>
          </a:fontRef>
        </dgm:style>
      </dgm:prSet>
      <dgm:spPr>
        <a:solidFill>
          <a:srgbClr val="00B0F0"/>
        </a:solidFill>
        <a:ln>
          <a:solidFill>
            <a:srgbClr val="00B0F0"/>
          </a:solidFill>
        </a:ln>
      </dgm:spPr>
    </dgm:pt>
    <dgm:pt modelId="{C7453823-BFDC-A342-A1ED-E424ED740FC7}" type="pres">
      <dgm:prSet presAssocID="{D47718E4-3802-A449-BCD4-E62AF8414FB5}" presName="text" presStyleLbl="fgAcc0" presStyleIdx="0" presStyleCnt="1" custLinFactNeighborX="-36489">
        <dgm:presLayoutVars>
          <dgm:chPref val="3"/>
        </dgm:presLayoutVars>
      </dgm:prSet>
      <dgm:spPr/>
    </dgm:pt>
    <dgm:pt modelId="{E804EBFF-0762-BF43-A93C-09A5D2E9719C}" type="pres">
      <dgm:prSet presAssocID="{D47718E4-3802-A449-BCD4-E62AF8414FB5}" presName="hierChild2" presStyleCnt="0"/>
      <dgm:spPr/>
    </dgm:pt>
    <dgm:pt modelId="{61AE7322-9C6B-214D-BFBE-0F8EBB73CB53}" type="pres">
      <dgm:prSet presAssocID="{FFC0461B-03F7-814C-B314-4998E3090776}" presName="Name10" presStyleLbl="parChTrans1D2" presStyleIdx="0" presStyleCnt="2"/>
      <dgm:spPr/>
    </dgm:pt>
    <dgm:pt modelId="{83249AF8-7FD1-EF4C-A36D-D6B2DD263FB4}" type="pres">
      <dgm:prSet presAssocID="{2D81F63C-DD8B-6B4C-A81E-3B70FEE06460}" presName="hierRoot2" presStyleCnt="0"/>
      <dgm:spPr/>
    </dgm:pt>
    <dgm:pt modelId="{9A39EFBF-6D2C-5745-9DDA-CCB49C5BDB09}" type="pres">
      <dgm:prSet presAssocID="{2D81F63C-DD8B-6B4C-A81E-3B70FEE06460}" presName="composite2" presStyleCnt="0"/>
      <dgm:spPr/>
    </dgm:pt>
    <dgm:pt modelId="{222E3DC7-44BB-C74D-BEA0-41E977A07D18}" type="pres">
      <dgm:prSet presAssocID="{2D81F63C-DD8B-6B4C-A81E-3B70FEE06460}" presName="background2" presStyleLbl="node2" presStyleIdx="0" presStyleCnt="2"/>
      <dgm:spPr>
        <a:solidFill>
          <a:srgbClr val="00B0F0"/>
        </a:solidFill>
      </dgm:spPr>
    </dgm:pt>
    <dgm:pt modelId="{B8454F45-11C8-5142-984E-2016F83EAEDC}" type="pres">
      <dgm:prSet presAssocID="{2D81F63C-DD8B-6B4C-A81E-3B70FEE06460}" presName="text2" presStyleLbl="fgAcc2" presStyleIdx="0" presStyleCnt="2" custScaleX="100184" custScaleY="78778" custLinFactX="-7302" custLinFactNeighborX="-100000">
        <dgm:presLayoutVars>
          <dgm:chPref val="3"/>
        </dgm:presLayoutVars>
      </dgm:prSet>
      <dgm:spPr/>
    </dgm:pt>
    <dgm:pt modelId="{BF736EA3-D665-EA40-8C98-B2CEA35BF4DC}" type="pres">
      <dgm:prSet presAssocID="{2D81F63C-DD8B-6B4C-A81E-3B70FEE06460}" presName="hierChild3" presStyleCnt="0"/>
      <dgm:spPr/>
    </dgm:pt>
    <dgm:pt modelId="{EF479779-37FD-6246-9C22-5623D390198B}" type="pres">
      <dgm:prSet presAssocID="{35F7C548-9374-6142-B9F5-7FFA634FE000}" presName="Name17" presStyleLbl="parChTrans1D3" presStyleIdx="0" presStyleCnt="3"/>
      <dgm:spPr/>
    </dgm:pt>
    <dgm:pt modelId="{A3C03E8C-ACB4-E948-9EA7-A1E76EF1FC0E}" type="pres">
      <dgm:prSet presAssocID="{111758B1-C748-C944-881F-992FF16B143D}" presName="hierRoot3" presStyleCnt="0"/>
      <dgm:spPr/>
    </dgm:pt>
    <dgm:pt modelId="{6DF58979-47C6-874E-B9D5-A26A3652652B}" type="pres">
      <dgm:prSet presAssocID="{111758B1-C748-C944-881F-992FF16B143D}" presName="composite3" presStyleCnt="0"/>
      <dgm:spPr/>
    </dgm:pt>
    <dgm:pt modelId="{F81E9061-2DB8-0143-A9CA-35B57538425A}" type="pres">
      <dgm:prSet presAssocID="{111758B1-C748-C944-881F-992FF16B143D}" presName="background3" presStyleLbl="node3" presStyleIdx="0" presStyleCnt="3"/>
      <dgm:spPr>
        <a:solidFill>
          <a:srgbClr val="92D050"/>
        </a:solidFill>
      </dgm:spPr>
    </dgm:pt>
    <dgm:pt modelId="{C59BEEAC-DCFD-9E47-9968-953621FB47E5}" type="pres">
      <dgm:prSet presAssocID="{111758B1-C748-C944-881F-992FF16B143D}" presName="text3" presStyleLbl="fgAcc3" presStyleIdx="0" presStyleCnt="3" custScaleX="64428" custScaleY="69320" custLinFactNeighborX="-39279">
        <dgm:presLayoutVars>
          <dgm:chPref val="3"/>
        </dgm:presLayoutVars>
      </dgm:prSet>
      <dgm:spPr/>
    </dgm:pt>
    <dgm:pt modelId="{D27A0A5F-4155-7C41-84CF-12BB23FC1D75}" type="pres">
      <dgm:prSet presAssocID="{111758B1-C748-C944-881F-992FF16B143D}" presName="hierChild4" presStyleCnt="0"/>
      <dgm:spPr/>
    </dgm:pt>
    <dgm:pt modelId="{9DEA640B-F065-6846-B93B-3960186130CD}" type="pres">
      <dgm:prSet presAssocID="{D53BBC76-D079-F54C-A669-70B6BD44EE88}" presName="Name17" presStyleLbl="parChTrans1D3" presStyleIdx="1" presStyleCnt="3"/>
      <dgm:spPr/>
    </dgm:pt>
    <dgm:pt modelId="{31F43711-D739-7746-8921-144BA0D54C09}" type="pres">
      <dgm:prSet presAssocID="{1A10F370-A4DE-9148-859B-0C199B2EFD9B}" presName="hierRoot3" presStyleCnt="0"/>
      <dgm:spPr/>
    </dgm:pt>
    <dgm:pt modelId="{9872E3E5-503B-1645-B7A3-91EFE7667CD7}" type="pres">
      <dgm:prSet presAssocID="{1A10F370-A4DE-9148-859B-0C199B2EFD9B}" presName="composite3" presStyleCnt="0"/>
      <dgm:spPr/>
    </dgm:pt>
    <dgm:pt modelId="{703714FC-057B-3649-8AD8-64E06B58C451}" type="pres">
      <dgm:prSet presAssocID="{1A10F370-A4DE-9148-859B-0C199B2EFD9B}" presName="background3" presStyleLbl="node3" presStyleIdx="1" presStyleCnt="3"/>
      <dgm:spPr>
        <a:solidFill>
          <a:srgbClr val="92D050"/>
        </a:solidFill>
      </dgm:spPr>
    </dgm:pt>
    <dgm:pt modelId="{F6BB3BA8-2AFF-D94B-9225-045A71BE120B}" type="pres">
      <dgm:prSet presAssocID="{1A10F370-A4DE-9148-859B-0C199B2EFD9B}" presName="text3" presStyleLbl="fgAcc3" presStyleIdx="1" presStyleCnt="3" custScaleX="64428" custScaleY="69320" custLinFactNeighborX="-33746">
        <dgm:presLayoutVars>
          <dgm:chPref val="3"/>
        </dgm:presLayoutVars>
      </dgm:prSet>
      <dgm:spPr/>
    </dgm:pt>
    <dgm:pt modelId="{DB6D6821-7C1C-1B40-8F3F-070A83325043}" type="pres">
      <dgm:prSet presAssocID="{1A10F370-A4DE-9148-859B-0C199B2EFD9B}" presName="hierChild4" presStyleCnt="0"/>
      <dgm:spPr/>
    </dgm:pt>
    <dgm:pt modelId="{1EE39321-2205-A841-AABD-638F516F243D}" type="pres">
      <dgm:prSet presAssocID="{B486B811-B733-9448-8E5F-ED3838C40F5F}" presName="Name17" presStyleLbl="parChTrans1D3" presStyleIdx="2" presStyleCnt="3"/>
      <dgm:spPr/>
    </dgm:pt>
    <dgm:pt modelId="{665F323D-9125-7B43-BD47-CC9547246C2A}" type="pres">
      <dgm:prSet presAssocID="{48423CA0-4E5E-AF49-8727-0D1390EF77FA}" presName="hierRoot3" presStyleCnt="0"/>
      <dgm:spPr/>
    </dgm:pt>
    <dgm:pt modelId="{244E840D-3592-DB44-A129-24A890A9E3EC}" type="pres">
      <dgm:prSet presAssocID="{48423CA0-4E5E-AF49-8727-0D1390EF77FA}" presName="composite3" presStyleCnt="0"/>
      <dgm:spPr/>
    </dgm:pt>
    <dgm:pt modelId="{FF9803AC-B5C4-BC46-8308-02068E393051}" type="pres">
      <dgm:prSet presAssocID="{48423CA0-4E5E-AF49-8727-0D1390EF77FA}" presName="background3" presStyleLbl="node3" presStyleIdx="2" presStyleCnt="3"/>
      <dgm:spPr>
        <a:solidFill>
          <a:srgbClr val="92D050"/>
        </a:solidFill>
      </dgm:spPr>
    </dgm:pt>
    <dgm:pt modelId="{90099BBE-67D9-7945-A58C-2DFF988F27EF}" type="pres">
      <dgm:prSet presAssocID="{48423CA0-4E5E-AF49-8727-0D1390EF77FA}" presName="text3" presStyleLbl="fgAcc3" presStyleIdx="2" presStyleCnt="3" custScaleX="64428" custScaleY="69670" custLinFactNeighborX="-32084">
        <dgm:presLayoutVars>
          <dgm:chPref val="3"/>
        </dgm:presLayoutVars>
      </dgm:prSet>
      <dgm:spPr/>
    </dgm:pt>
    <dgm:pt modelId="{EABCD0F7-A533-FA45-85C3-A7F9E90AFB21}" type="pres">
      <dgm:prSet presAssocID="{48423CA0-4E5E-AF49-8727-0D1390EF77FA}" presName="hierChild4" presStyleCnt="0"/>
      <dgm:spPr/>
    </dgm:pt>
    <dgm:pt modelId="{B0C83B3F-17B3-B444-AA83-AD86666AA76B}" type="pres">
      <dgm:prSet presAssocID="{4F81934A-F954-0A46-BBC8-56244DE4B5FF}" presName="Name10" presStyleLbl="parChTrans1D2" presStyleIdx="1" presStyleCnt="2"/>
      <dgm:spPr/>
    </dgm:pt>
    <dgm:pt modelId="{358E256C-719A-EF4F-B3CF-FDB4D5554FC5}" type="pres">
      <dgm:prSet presAssocID="{610F5F9F-BDDB-CC49-95B8-9A5F45198C67}" presName="hierRoot2" presStyleCnt="0"/>
      <dgm:spPr/>
    </dgm:pt>
    <dgm:pt modelId="{C6B0178C-8C84-7848-AC50-D2757BDDC8CA}" type="pres">
      <dgm:prSet presAssocID="{610F5F9F-BDDB-CC49-95B8-9A5F45198C67}" presName="composite2" presStyleCnt="0"/>
      <dgm:spPr/>
    </dgm:pt>
    <dgm:pt modelId="{08DFCF6C-7C4C-1D4F-A03D-3A4C0D782B5A}" type="pres">
      <dgm:prSet presAssocID="{610F5F9F-BDDB-CC49-95B8-9A5F45198C67}" presName="background2" presStyleLbl="node2" presStyleIdx="1" presStyleCnt="2"/>
      <dgm:spPr>
        <a:solidFill>
          <a:srgbClr val="00B0F0"/>
        </a:solidFill>
      </dgm:spPr>
    </dgm:pt>
    <dgm:pt modelId="{57BBBE3C-E7F9-294B-984E-E31FDF4B0A62}" type="pres">
      <dgm:prSet presAssocID="{610F5F9F-BDDB-CC49-95B8-9A5F45198C67}" presName="text2" presStyleLbl="fgAcc2" presStyleIdx="1" presStyleCnt="2" custScaleY="78885" custLinFactNeighborX="34385">
        <dgm:presLayoutVars>
          <dgm:chPref val="3"/>
        </dgm:presLayoutVars>
      </dgm:prSet>
      <dgm:spPr/>
    </dgm:pt>
    <dgm:pt modelId="{0441784B-DE9D-174A-B432-EDB867FE6AD4}" type="pres">
      <dgm:prSet presAssocID="{610F5F9F-BDDB-CC49-95B8-9A5F45198C67}" presName="hierChild3" presStyleCnt="0"/>
      <dgm:spPr/>
    </dgm:pt>
  </dgm:ptLst>
  <dgm:cxnLst>
    <dgm:cxn modelId="{F4A13F7C-2BCD-CE42-980B-C4071D23EBD2}" type="presOf" srcId="{1A10F370-A4DE-9148-859B-0C199B2EFD9B}" destId="{F6BB3BA8-2AFF-D94B-9225-045A71BE120B}" srcOrd="0" destOrd="0" presId="urn:microsoft.com/office/officeart/2005/8/layout/hierarchy1"/>
    <dgm:cxn modelId="{A02BC446-9933-5C49-9E19-32E86D5D8896}" type="presOf" srcId="{D47718E4-3802-A449-BCD4-E62AF8414FB5}" destId="{C7453823-BFDC-A342-A1ED-E424ED740FC7}" srcOrd="0" destOrd="0" presId="urn:microsoft.com/office/officeart/2005/8/layout/hierarchy1"/>
    <dgm:cxn modelId="{FDFBBAA7-DA05-C34C-A46E-E07DB434EE21}" type="presOf" srcId="{4F81934A-F954-0A46-BBC8-56244DE4B5FF}" destId="{B0C83B3F-17B3-B444-AA83-AD86666AA76B}" srcOrd="0" destOrd="0" presId="urn:microsoft.com/office/officeart/2005/8/layout/hierarchy1"/>
    <dgm:cxn modelId="{F864912F-C165-5D4E-9C6F-07FD39CFE367}" srcId="{D47718E4-3802-A449-BCD4-E62AF8414FB5}" destId="{2D81F63C-DD8B-6B4C-A81E-3B70FEE06460}" srcOrd="0" destOrd="0" parTransId="{FFC0461B-03F7-814C-B314-4998E3090776}" sibTransId="{90484563-FF52-F349-B03C-27AF897F31BE}"/>
    <dgm:cxn modelId="{914FFBF9-A0C3-584F-B293-39A89C421C44}" type="presOf" srcId="{35F7C548-9374-6142-B9F5-7FFA634FE000}" destId="{EF479779-37FD-6246-9C22-5623D390198B}" srcOrd="0" destOrd="0" presId="urn:microsoft.com/office/officeart/2005/8/layout/hierarchy1"/>
    <dgm:cxn modelId="{678B190F-8326-8340-8CF6-F27719967541}" srcId="{2D81F63C-DD8B-6B4C-A81E-3B70FEE06460}" destId="{48423CA0-4E5E-AF49-8727-0D1390EF77FA}" srcOrd="2" destOrd="0" parTransId="{B486B811-B733-9448-8E5F-ED3838C40F5F}" sibTransId="{9FCEF76B-496C-4E4F-9C31-404E47678D79}"/>
    <dgm:cxn modelId="{E72C933B-F27E-E549-B44B-43110B1682C5}" type="presOf" srcId="{B486B811-B733-9448-8E5F-ED3838C40F5F}" destId="{1EE39321-2205-A841-AABD-638F516F243D}" srcOrd="0" destOrd="0" presId="urn:microsoft.com/office/officeart/2005/8/layout/hierarchy1"/>
    <dgm:cxn modelId="{C130EC3D-183E-8046-A532-6F5270ECBB9B}" srcId="{2D81F63C-DD8B-6B4C-A81E-3B70FEE06460}" destId="{1A10F370-A4DE-9148-859B-0C199B2EFD9B}" srcOrd="1" destOrd="0" parTransId="{D53BBC76-D079-F54C-A669-70B6BD44EE88}" sibTransId="{1E572264-4AA1-A449-AE4A-2515B8E076B6}"/>
    <dgm:cxn modelId="{0820D880-9B06-E048-A8E3-D716E47528B8}" srcId="{FECDE407-DEFB-D543-819C-C82BF4978E87}" destId="{D47718E4-3802-A449-BCD4-E62AF8414FB5}" srcOrd="0" destOrd="0" parTransId="{352616CE-22BE-A54F-8E35-F771B6420A5E}" sibTransId="{87BC6314-623B-BA4C-A1A1-AEA1C0E5B436}"/>
    <dgm:cxn modelId="{78846653-3DC7-4B47-9792-E4AFBAB55B54}" type="presOf" srcId="{D53BBC76-D079-F54C-A669-70B6BD44EE88}" destId="{9DEA640B-F065-6846-B93B-3960186130CD}" srcOrd="0" destOrd="0" presId="urn:microsoft.com/office/officeart/2005/8/layout/hierarchy1"/>
    <dgm:cxn modelId="{9D922B4F-31FC-EE42-8326-5A2BD71F3E7A}" srcId="{2D81F63C-DD8B-6B4C-A81E-3B70FEE06460}" destId="{111758B1-C748-C944-881F-992FF16B143D}" srcOrd="0" destOrd="0" parTransId="{35F7C548-9374-6142-B9F5-7FFA634FE000}" sibTransId="{C5A09A8D-76EC-8F43-8574-A7E08515A9BD}"/>
    <dgm:cxn modelId="{DC972BF5-83C7-3C48-8A2D-B8DA45246BEF}" type="presOf" srcId="{FECDE407-DEFB-D543-819C-C82BF4978E87}" destId="{A7838068-CD23-2D4E-ACCD-DE6F278540A9}" srcOrd="0" destOrd="0" presId="urn:microsoft.com/office/officeart/2005/8/layout/hierarchy1"/>
    <dgm:cxn modelId="{88D3D19B-EAF1-8A47-813C-78140FC33ADD}" type="presOf" srcId="{48423CA0-4E5E-AF49-8727-0D1390EF77FA}" destId="{90099BBE-67D9-7945-A58C-2DFF988F27EF}" srcOrd="0" destOrd="0" presId="urn:microsoft.com/office/officeart/2005/8/layout/hierarchy1"/>
    <dgm:cxn modelId="{12329303-44D8-A14F-A7AD-874B205888F5}" type="presOf" srcId="{111758B1-C748-C944-881F-992FF16B143D}" destId="{C59BEEAC-DCFD-9E47-9968-953621FB47E5}" srcOrd="0" destOrd="0" presId="urn:microsoft.com/office/officeart/2005/8/layout/hierarchy1"/>
    <dgm:cxn modelId="{D44F515E-27ED-6242-A272-BA19766F2739}" type="presOf" srcId="{2D81F63C-DD8B-6B4C-A81E-3B70FEE06460}" destId="{B8454F45-11C8-5142-984E-2016F83EAEDC}" srcOrd="0" destOrd="0" presId="urn:microsoft.com/office/officeart/2005/8/layout/hierarchy1"/>
    <dgm:cxn modelId="{A121DAD5-A061-B64A-A297-9E6A03B8D4B4}" type="presOf" srcId="{610F5F9F-BDDB-CC49-95B8-9A5F45198C67}" destId="{57BBBE3C-E7F9-294B-984E-E31FDF4B0A62}" srcOrd="0" destOrd="0" presId="urn:microsoft.com/office/officeart/2005/8/layout/hierarchy1"/>
    <dgm:cxn modelId="{71637E0B-7F0E-5440-96C6-C983281649C2}" type="presOf" srcId="{FFC0461B-03F7-814C-B314-4998E3090776}" destId="{61AE7322-9C6B-214D-BFBE-0F8EBB73CB53}" srcOrd="0" destOrd="0" presId="urn:microsoft.com/office/officeart/2005/8/layout/hierarchy1"/>
    <dgm:cxn modelId="{22329230-14ED-7D4D-B3D3-E879275F238C}" srcId="{D47718E4-3802-A449-BCD4-E62AF8414FB5}" destId="{610F5F9F-BDDB-CC49-95B8-9A5F45198C67}" srcOrd="1" destOrd="0" parTransId="{4F81934A-F954-0A46-BBC8-56244DE4B5FF}" sibTransId="{188EA496-B615-D84B-AC4F-EAF3E70DD037}"/>
    <dgm:cxn modelId="{764310D8-819F-0E41-969B-54F7CAB07EFB}" type="presParOf" srcId="{A7838068-CD23-2D4E-ACCD-DE6F278540A9}" destId="{58AE4A59-0416-A740-9BD3-5E43D857FAFF}" srcOrd="0" destOrd="0" presId="urn:microsoft.com/office/officeart/2005/8/layout/hierarchy1"/>
    <dgm:cxn modelId="{D6150A86-C4E8-2343-A7BC-DE494607ABCC}" type="presParOf" srcId="{58AE4A59-0416-A740-9BD3-5E43D857FAFF}" destId="{6F7C4302-DB68-7342-AFC7-EF7C753BFD92}" srcOrd="0" destOrd="0" presId="urn:microsoft.com/office/officeart/2005/8/layout/hierarchy1"/>
    <dgm:cxn modelId="{91110BF9-2E33-CA42-86FB-6E16443091B5}" type="presParOf" srcId="{6F7C4302-DB68-7342-AFC7-EF7C753BFD92}" destId="{E5FF2BF7-3077-EE49-AB54-BC02D7C3BC6A}" srcOrd="0" destOrd="0" presId="urn:microsoft.com/office/officeart/2005/8/layout/hierarchy1"/>
    <dgm:cxn modelId="{8AAB6764-5278-5E40-8EBF-F8CD57F84D52}" type="presParOf" srcId="{6F7C4302-DB68-7342-AFC7-EF7C753BFD92}" destId="{C7453823-BFDC-A342-A1ED-E424ED740FC7}" srcOrd="1" destOrd="0" presId="urn:microsoft.com/office/officeart/2005/8/layout/hierarchy1"/>
    <dgm:cxn modelId="{6B2BCECC-1DCB-254B-93FA-8C52E3860B09}" type="presParOf" srcId="{58AE4A59-0416-A740-9BD3-5E43D857FAFF}" destId="{E804EBFF-0762-BF43-A93C-09A5D2E9719C}" srcOrd="1" destOrd="0" presId="urn:microsoft.com/office/officeart/2005/8/layout/hierarchy1"/>
    <dgm:cxn modelId="{33AE307E-3590-2945-B9C8-5D403C947543}" type="presParOf" srcId="{E804EBFF-0762-BF43-A93C-09A5D2E9719C}" destId="{61AE7322-9C6B-214D-BFBE-0F8EBB73CB53}" srcOrd="0" destOrd="0" presId="urn:microsoft.com/office/officeart/2005/8/layout/hierarchy1"/>
    <dgm:cxn modelId="{AA4A8BAC-A0B2-F746-86A5-CE319F5D9270}" type="presParOf" srcId="{E804EBFF-0762-BF43-A93C-09A5D2E9719C}" destId="{83249AF8-7FD1-EF4C-A36D-D6B2DD263FB4}" srcOrd="1" destOrd="0" presId="urn:microsoft.com/office/officeart/2005/8/layout/hierarchy1"/>
    <dgm:cxn modelId="{FFE84289-ABC9-9244-B327-F025DE76BA93}" type="presParOf" srcId="{83249AF8-7FD1-EF4C-A36D-D6B2DD263FB4}" destId="{9A39EFBF-6D2C-5745-9DDA-CCB49C5BDB09}" srcOrd="0" destOrd="0" presId="urn:microsoft.com/office/officeart/2005/8/layout/hierarchy1"/>
    <dgm:cxn modelId="{83578593-9A70-FD46-AA69-BCF49EF1D0B3}" type="presParOf" srcId="{9A39EFBF-6D2C-5745-9DDA-CCB49C5BDB09}" destId="{222E3DC7-44BB-C74D-BEA0-41E977A07D18}" srcOrd="0" destOrd="0" presId="urn:microsoft.com/office/officeart/2005/8/layout/hierarchy1"/>
    <dgm:cxn modelId="{E18B8AAB-B9EC-7741-876F-8AEED3827DA9}" type="presParOf" srcId="{9A39EFBF-6D2C-5745-9DDA-CCB49C5BDB09}" destId="{B8454F45-11C8-5142-984E-2016F83EAEDC}" srcOrd="1" destOrd="0" presId="urn:microsoft.com/office/officeart/2005/8/layout/hierarchy1"/>
    <dgm:cxn modelId="{FE61085B-DC8A-D240-945B-C08D539F7115}" type="presParOf" srcId="{83249AF8-7FD1-EF4C-A36D-D6B2DD263FB4}" destId="{BF736EA3-D665-EA40-8C98-B2CEA35BF4DC}" srcOrd="1" destOrd="0" presId="urn:microsoft.com/office/officeart/2005/8/layout/hierarchy1"/>
    <dgm:cxn modelId="{DDE52346-95F4-9841-B12A-B987B840D34A}" type="presParOf" srcId="{BF736EA3-D665-EA40-8C98-B2CEA35BF4DC}" destId="{EF479779-37FD-6246-9C22-5623D390198B}" srcOrd="0" destOrd="0" presId="urn:microsoft.com/office/officeart/2005/8/layout/hierarchy1"/>
    <dgm:cxn modelId="{0FA4CF20-06B4-A847-83D0-96E51A211861}" type="presParOf" srcId="{BF736EA3-D665-EA40-8C98-B2CEA35BF4DC}" destId="{A3C03E8C-ACB4-E948-9EA7-A1E76EF1FC0E}" srcOrd="1" destOrd="0" presId="urn:microsoft.com/office/officeart/2005/8/layout/hierarchy1"/>
    <dgm:cxn modelId="{E354F8F2-772D-1E48-BB49-550F3F4C65DA}" type="presParOf" srcId="{A3C03E8C-ACB4-E948-9EA7-A1E76EF1FC0E}" destId="{6DF58979-47C6-874E-B9D5-A26A3652652B}" srcOrd="0" destOrd="0" presId="urn:microsoft.com/office/officeart/2005/8/layout/hierarchy1"/>
    <dgm:cxn modelId="{BB5E5D47-B512-2F4F-B332-0137BCA39F76}" type="presParOf" srcId="{6DF58979-47C6-874E-B9D5-A26A3652652B}" destId="{F81E9061-2DB8-0143-A9CA-35B57538425A}" srcOrd="0" destOrd="0" presId="urn:microsoft.com/office/officeart/2005/8/layout/hierarchy1"/>
    <dgm:cxn modelId="{C2EB8253-47CC-7A47-98E5-D386A9205810}" type="presParOf" srcId="{6DF58979-47C6-874E-B9D5-A26A3652652B}" destId="{C59BEEAC-DCFD-9E47-9968-953621FB47E5}" srcOrd="1" destOrd="0" presId="urn:microsoft.com/office/officeart/2005/8/layout/hierarchy1"/>
    <dgm:cxn modelId="{26506179-E689-A042-B5AB-08FBE8025E6F}" type="presParOf" srcId="{A3C03E8C-ACB4-E948-9EA7-A1E76EF1FC0E}" destId="{D27A0A5F-4155-7C41-84CF-12BB23FC1D75}" srcOrd="1" destOrd="0" presId="urn:microsoft.com/office/officeart/2005/8/layout/hierarchy1"/>
    <dgm:cxn modelId="{0D49C62F-D61C-1141-8BB1-DB8B0A048E40}" type="presParOf" srcId="{BF736EA3-D665-EA40-8C98-B2CEA35BF4DC}" destId="{9DEA640B-F065-6846-B93B-3960186130CD}" srcOrd="2" destOrd="0" presId="urn:microsoft.com/office/officeart/2005/8/layout/hierarchy1"/>
    <dgm:cxn modelId="{AD049C0E-E2E8-C648-AE3A-C84974CF8202}" type="presParOf" srcId="{BF736EA3-D665-EA40-8C98-B2CEA35BF4DC}" destId="{31F43711-D739-7746-8921-144BA0D54C09}" srcOrd="3" destOrd="0" presId="urn:microsoft.com/office/officeart/2005/8/layout/hierarchy1"/>
    <dgm:cxn modelId="{C9AB0D23-7E19-DF4E-B9E7-43C79221861B}" type="presParOf" srcId="{31F43711-D739-7746-8921-144BA0D54C09}" destId="{9872E3E5-503B-1645-B7A3-91EFE7667CD7}" srcOrd="0" destOrd="0" presId="urn:microsoft.com/office/officeart/2005/8/layout/hierarchy1"/>
    <dgm:cxn modelId="{640C7EDB-94EB-5747-89F8-F13B942B929A}" type="presParOf" srcId="{9872E3E5-503B-1645-B7A3-91EFE7667CD7}" destId="{703714FC-057B-3649-8AD8-64E06B58C451}" srcOrd="0" destOrd="0" presId="urn:microsoft.com/office/officeart/2005/8/layout/hierarchy1"/>
    <dgm:cxn modelId="{F41724AB-3F8F-CD41-BF03-CAE9BD0B28D2}" type="presParOf" srcId="{9872E3E5-503B-1645-B7A3-91EFE7667CD7}" destId="{F6BB3BA8-2AFF-D94B-9225-045A71BE120B}" srcOrd="1" destOrd="0" presId="urn:microsoft.com/office/officeart/2005/8/layout/hierarchy1"/>
    <dgm:cxn modelId="{FAC70B17-6E75-C14F-8D93-E15741383663}" type="presParOf" srcId="{31F43711-D739-7746-8921-144BA0D54C09}" destId="{DB6D6821-7C1C-1B40-8F3F-070A83325043}" srcOrd="1" destOrd="0" presId="urn:microsoft.com/office/officeart/2005/8/layout/hierarchy1"/>
    <dgm:cxn modelId="{44B91FFA-4E8F-764E-B5E5-C986CF1534F2}" type="presParOf" srcId="{BF736EA3-D665-EA40-8C98-B2CEA35BF4DC}" destId="{1EE39321-2205-A841-AABD-638F516F243D}" srcOrd="4" destOrd="0" presId="urn:microsoft.com/office/officeart/2005/8/layout/hierarchy1"/>
    <dgm:cxn modelId="{74BE652B-0CC0-7847-A240-3E5A72C027A8}" type="presParOf" srcId="{BF736EA3-D665-EA40-8C98-B2CEA35BF4DC}" destId="{665F323D-9125-7B43-BD47-CC9547246C2A}" srcOrd="5" destOrd="0" presId="urn:microsoft.com/office/officeart/2005/8/layout/hierarchy1"/>
    <dgm:cxn modelId="{7F38D3A1-7B54-B04E-966F-38670D8A498A}" type="presParOf" srcId="{665F323D-9125-7B43-BD47-CC9547246C2A}" destId="{244E840D-3592-DB44-A129-24A890A9E3EC}" srcOrd="0" destOrd="0" presId="urn:microsoft.com/office/officeart/2005/8/layout/hierarchy1"/>
    <dgm:cxn modelId="{107A7F23-359B-E244-BEBE-7E64B602A3EB}" type="presParOf" srcId="{244E840D-3592-DB44-A129-24A890A9E3EC}" destId="{FF9803AC-B5C4-BC46-8308-02068E393051}" srcOrd="0" destOrd="0" presId="urn:microsoft.com/office/officeart/2005/8/layout/hierarchy1"/>
    <dgm:cxn modelId="{B26F6796-5178-C644-8271-1B0C6312EF9A}" type="presParOf" srcId="{244E840D-3592-DB44-A129-24A890A9E3EC}" destId="{90099BBE-67D9-7945-A58C-2DFF988F27EF}" srcOrd="1" destOrd="0" presId="urn:microsoft.com/office/officeart/2005/8/layout/hierarchy1"/>
    <dgm:cxn modelId="{ABFFFEF6-AFB3-AF4C-8596-6083E1367CF2}" type="presParOf" srcId="{665F323D-9125-7B43-BD47-CC9547246C2A}" destId="{EABCD0F7-A533-FA45-85C3-A7F9E90AFB21}" srcOrd="1" destOrd="0" presId="urn:microsoft.com/office/officeart/2005/8/layout/hierarchy1"/>
    <dgm:cxn modelId="{034F2D15-7F7A-BF4D-93B3-FF247BFE7864}" type="presParOf" srcId="{E804EBFF-0762-BF43-A93C-09A5D2E9719C}" destId="{B0C83B3F-17B3-B444-AA83-AD86666AA76B}" srcOrd="2" destOrd="0" presId="urn:microsoft.com/office/officeart/2005/8/layout/hierarchy1"/>
    <dgm:cxn modelId="{D68262CD-7BEF-2647-B610-3E88819DB9F8}" type="presParOf" srcId="{E804EBFF-0762-BF43-A93C-09A5D2E9719C}" destId="{358E256C-719A-EF4F-B3CF-FDB4D5554FC5}" srcOrd="3" destOrd="0" presId="urn:microsoft.com/office/officeart/2005/8/layout/hierarchy1"/>
    <dgm:cxn modelId="{6B0DF4BA-33EB-7A48-9ED2-6F1053780706}" type="presParOf" srcId="{358E256C-719A-EF4F-B3CF-FDB4D5554FC5}" destId="{C6B0178C-8C84-7848-AC50-D2757BDDC8CA}" srcOrd="0" destOrd="0" presId="urn:microsoft.com/office/officeart/2005/8/layout/hierarchy1"/>
    <dgm:cxn modelId="{E7AA2372-6E6A-B948-846C-DDBCD549834F}" type="presParOf" srcId="{C6B0178C-8C84-7848-AC50-D2757BDDC8CA}" destId="{08DFCF6C-7C4C-1D4F-A03D-3A4C0D782B5A}" srcOrd="0" destOrd="0" presId="urn:microsoft.com/office/officeart/2005/8/layout/hierarchy1"/>
    <dgm:cxn modelId="{29D0C558-2395-2B48-B7FC-BC6873F6B425}" type="presParOf" srcId="{C6B0178C-8C84-7848-AC50-D2757BDDC8CA}" destId="{57BBBE3C-E7F9-294B-984E-E31FDF4B0A62}" srcOrd="1" destOrd="0" presId="urn:microsoft.com/office/officeart/2005/8/layout/hierarchy1"/>
    <dgm:cxn modelId="{1C41A64A-5C2D-DE47-8DA0-5D85D3AB0008}" type="presParOf" srcId="{358E256C-719A-EF4F-B3CF-FDB4D5554FC5}" destId="{0441784B-DE9D-174A-B432-EDB867FE6AD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83B3F-17B3-B444-AA83-AD86666AA76B}">
      <dsp:nvSpPr>
        <dsp:cNvPr id="0" name=""/>
        <dsp:cNvSpPr/>
      </dsp:nvSpPr>
      <dsp:spPr>
        <a:xfrm>
          <a:off x="4027612" y="1353289"/>
          <a:ext cx="2811768" cy="619150"/>
        </a:xfrm>
        <a:custGeom>
          <a:avLst/>
          <a:gdLst/>
          <a:ahLst/>
          <a:cxnLst/>
          <a:rect l="0" t="0" r="0" b="0"/>
          <a:pathLst>
            <a:path>
              <a:moveTo>
                <a:pt x="0" y="0"/>
              </a:moveTo>
              <a:lnTo>
                <a:pt x="0" y="421932"/>
              </a:lnTo>
              <a:lnTo>
                <a:pt x="2811768" y="421932"/>
              </a:lnTo>
              <a:lnTo>
                <a:pt x="2811768"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1EE39321-2205-A841-AABD-638F516F243D}">
      <dsp:nvSpPr>
        <dsp:cNvPr id="0" name=""/>
        <dsp:cNvSpPr/>
      </dsp:nvSpPr>
      <dsp:spPr>
        <a:xfrm>
          <a:off x="1219101" y="3037393"/>
          <a:ext cx="3445986" cy="619150"/>
        </a:xfrm>
        <a:custGeom>
          <a:avLst/>
          <a:gdLst/>
          <a:ahLst/>
          <a:cxnLst/>
          <a:rect l="0" t="0" r="0" b="0"/>
          <a:pathLst>
            <a:path>
              <a:moveTo>
                <a:pt x="0" y="0"/>
              </a:moveTo>
              <a:lnTo>
                <a:pt x="0" y="421932"/>
              </a:lnTo>
              <a:lnTo>
                <a:pt x="3445986" y="421932"/>
              </a:lnTo>
              <a:lnTo>
                <a:pt x="3445986"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9DEA640B-F065-6846-B93B-3960186130CD}">
      <dsp:nvSpPr>
        <dsp:cNvPr id="0" name=""/>
        <dsp:cNvSpPr/>
      </dsp:nvSpPr>
      <dsp:spPr>
        <a:xfrm>
          <a:off x="1219101" y="3037393"/>
          <a:ext cx="1565921" cy="619150"/>
        </a:xfrm>
        <a:custGeom>
          <a:avLst/>
          <a:gdLst/>
          <a:ahLst/>
          <a:cxnLst/>
          <a:rect l="0" t="0" r="0" b="0"/>
          <a:pathLst>
            <a:path>
              <a:moveTo>
                <a:pt x="0" y="0"/>
              </a:moveTo>
              <a:lnTo>
                <a:pt x="0" y="421932"/>
              </a:lnTo>
              <a:lnTo>
                <a:pt x="1565921" y="421932"/>
              </a:lnTo>
              <a:lnTo>
                <a:pt x="1565921"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EF479779-37FD-6246-9C22-5623D390198B}">
      <dsp:nvSpPr>
        <dsp:cNvPr id="0" name=""/>
        <dsp:cNvSpPr/>
      </dsp:nvSpPr>
      <dsp:spPr>
        <a:xfrm>
          <a:off x="822549" y="3037393"/>
          <a:ext cx="396551" cy="619150"/>
        </a:xfrm>
        <a:custGeom>
          <a:avLst/>
          <a:gdLst/>
          <a:ahLst/>
          <a:cxnLst/>
          <a:rect l="0" t="0" r="0" b="0"/>
          <a:pathLst>
            <a:path>
              <a:moveTo>
                <a:pt x="396551" y="0"/>
              </a:moveTo>
              <a:lnTo>
                <a:pt x="396551" y="421932"/>
              </a:lnTo>
              <a:lnTo>
                <a:pt x="0" y="421932"/>
              </a:lnTo>
              <a:lnTo>
                <a:pt x="0"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61AE7322-9C6B-214D-BFBE-0F8EBB73CB53}">
      <dsp:nvSpPr>
        <dsp:cNvPr id="0" name=""/>
        <dsp:cNvSpPr/>
      </dsp:nvSpPr>
      <dsp:spPr>
        <a:xfrm>
          <a:off x="1219101" y="1353289"/>
          <a:ext cx="2808511" cy="619150"/>
        </a:xfrm>
        <a:custGeom>
          <a:avLst/>
          <a:gdLst/>
          <a:ahLst/>
          <a:cxnLst/>
          <a:rect l="0" t="0" r="0" b="0"/>
          <a:pathLst>
            <a:path>
              <a:moveTo>
                <a:pt x="2808511" y="0"/>
              </a:moveTo>
              <a:lnTo>
                <a:pt x="2808511" y="421932"/>
              </a:lnTo>
              <a:lnTo>
                <a:pt x="0" y="421932"/>
              </a:lnTo>
              <a:lnTo>
                <a:pt x="0"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E5FF2BF7-3077-EE49-AB54-BC02D7C3BC6A}">
      <dsp:nvSpPr>
        <dsp:cNvPr id="0" name=""/>
        <dsp:cNvSpPr/>
      </dsp:nvSpPr>
      <dsp:spPr>
        <a:xfrm>
          <a:off x="2963170" y="1448"/>
          <a:ext cx="2128883" cy="1351841"/>
        </a:xfrm>
        <a:prstGeom prst="roundRect">
          <a:avLst>
            <a:gd name="adj" fmla="val 10000"/>
          </a:avLst>
        </a:prstGeom>
        <a:solidFill>
          <a:srgbClr val="00B0F0"/>
        </a:solidFill>
        <a:ln w="25400" cap="flat" cmpd="sng" algn="ctr">
          <a:solidFill>
            <a:srgbClr val="00B0F0"/>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C7453823-BFDC-A342-A1ED-E424ED740FC7}">
      <dsp:nvSpPr>
        <dsp:cNvPr id="0" name=""/>
        <dsp:cNvSpPr/>
      </dsp:nvSpPr>
      <dsp:spPr>
        <a:xfrm>
          <a:off x="3199713" y="226163"/>
          <a:ext cx="2128883" cy="1351841"/>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rtl="0">
            <a:lnSpc>
              <a:spcPct val="90000"/>
            </a:lnSpc>
            <a:spcBef>
              <a:spcPct val="0"/>
            </a:spcBef>
            <a:spcAft>
              <a:spcPct val="35000"/>
            </a:spcAft>
            <a:buNone/>
          </a:pPr>
          <a:r>
            <a:rPr lang="en-US" sz="5500" b="1" kern="1200" dirty="0">
              <a:solidFill>
                <a:schemeClr val="tx1"/>
              </a:solidFill>
            </a:rPr>
            <a:t>RFID</a:t>
          </a:r>
        </a:p>
      </dsp:txBody>
      <dsp:txXfrm>
        <a:off x="3239307" y="265757"/>
        <a:ext cx="2049695" cy="1272653"/>
      </dsp:txXfrm>
    </dsp:sp>
    <dsp:sp modelId="{222E3DC7-44BB-C74D-BEA0-41E977A07D18}">
      <dsp:nvSpPr>
        <dsp:cNvPr id="0" name=""/>
        <dsp:cNvSpPr/>
      </dsp:nvSpPr>
      <dsp:spPr>
        <a:xfrm>
          <a:off x="152700" y="1972440"/>
          <a:ext cx="2132801" cy="1064953"/>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454F45-11C8-5142-984E-2016F83EAEDC}">
      <dsp:nvSpPr>
        <dsp:cNvPr id="0" name=""/>
        <dsp:cNvSpPr/>
      </dsp:nvSpPr>
      <dsp:spPr>
        <a:xfrm>
          <a:off x="389243" y="2197155"/>
          <a:ext cx="2132801" cy="1064953"/>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Tags</a:t>
          </a:r>
          <a:endParaRPr lang="en-US" sz="4000" kern="1200" dirty="0">
            <a:solidFill>
              <a:schemeClr val="tx1"/>
            </a:solidFill>
          </a:endParaRPr>
        </a:p>
      </dsp:txBody>
      <dsp:txXfrm>
        <a:off x="420434" y="2228346"/>
        <a:ext cx="2070419" cy="1002571"/>
      </dsp:txXfrm>
    </dsp:sp>
    <dsp:sp modelId="{F81E9061-2DB8-0143-A9CA-35B57538425A}">
      <dsp:nvSpPr>
        <dsp:cNvPr id="0" name=""/>
        <dsp:cNvSpPr/>
      </dsp:nvSpPr>
      <dsp:spPr>
        <a:xfrm>
          <a:off x="136750"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9BEEAC-DCFD-9E47-9968-953621FB47E5}">
      <dsp:nvSpPr>
        <dsp:cNvPr id="0" name=""/>
        <dsp:cNvSpPr/>
      </dsp:nvSpPr>
      <dsp:spPr>
        <a:xfrm>
          <a:off x="373293"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Active</a:t>
          </a:r>
        </a:p>
      </dsp:txBody>
      <dsp:txXfrm>
        <a:off x="400740" y="3908706"/>
        <a:ext cx="1316703" cy="882202"/>
      </dsp:txXfrm>
    </dsp:sp>
    <dsp:sp modelId="{703714FC-057B-3649-8AD8-64E06B58C451}">
      <dsp:nvSpPr>
        <dsp:cNvPr id="0" name=""/>
        <dsp:cNvSpPr/>
      </dsp:nvSpPr>
      <dsp:spPr>
        <a:xfrm>
          <a:off x="2099224"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BB3BA8-2AFF-D94B-9225-045A71BE120B}">
      <dsp:nvSpPr>
        <dsp:cNvPr id="0" name=""/>
        <dsp:cNvSpPr/>
      </dsp:nvSpPr>
      <dsp:spPr>
        <a:xfrm>
          <a:off x="2335767"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Passive</a:t>
          </a:r>
        </a:p>
      </dsp:txBody>
      <dsp:txXfrm>
        <a:off x="2363214" y="3908706"/>
        <a:ext cx="1316703" cy="882202"/>
      </dsp:txXfrm>
    </dsp:sp>
    <dsp:sp modelId="{FF9803AC-B5C4-BC46-8308-02068E393051}">
      <dsp:nvSpPr>
        <dsp:cNvPr id="0" name=""/>
        <dsp:cNvSpPr/>
      </dsp:nvSpPr>
      <dsp:spPr>
        <a:xfrm>
          <a:off x="3979289" y="3656544"/>
          <a:ext cx="1371597" cy="941827"/>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099BBE-67D9-7945-A58C-2DFF988F27EF}">
      <dsp:nvSpPr>
        <dsp:cNvPr id="0" name=""/>
        <dsp:cNvSpPr/>
      </dsp:nvSpPr>
      <dsp:spPr>
        <a:xfrm>
          <a:off x="4215831" y="3881259"/>
          <a:ext cx="1371597" cy="941827"/>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Semi-Passive</a:t>
          </a:r>
        </a:p>
      </dsp:txBody>
      <dsp:txXfrm>
        <a:off x="4243416" y="3908844"/>
        <a:ext cx="1316427" cy="886657"/>
      </dsp:txXfrm>
    </dsp:sp>
    <dsp:sp modelId="{08DFCF6C-7C4C-1D4F-A03D-3A4C0D782B5A}">
      <dsp:nvSpPr>
        <dsp:cNvPr id="0" name=""/>
        <dsp:cNvSpPr/>
      </dsp:nvSpPr>
      <dsp:spPr>
        <a:xfrm>
          <a:off x="5774939" y="1972440"/>
          <a:ext cx="2128883" cy="1066400"/>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BBBE3C-E7F9-294B-984E-E31FDF4B0A62}">
      <dsp:nvSpPr>
        <dsp:cNvPr id="0" name=""/>
        <dsp:cNvSpPr/>
      </dsp:nvSpPr>
      <dsp:spPr>
        <a:xfrm>
          <a:off x="6011481" y="2197155"/>
          <a:ext cx="2128883" cy="1066400"/>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Reader</a:t>
          </a:r>
          <a:endParaRPr lang="en-US" sz="4000" kern="1200" dirty="0">
            <a:solidFill>
              <a:schemeClr val="tx1"/>
            </a:solidFill>
          </a:endParaRPr>
        </a:p>
      </dsp:txBody>
      <dsp:txXfrm>
        <a:off x="6042715" y="2228389"/>
        <a:ext cx="2066415" cy="10039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70707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49575" cy="496888"/>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de-DE"/>
          </a:p>
        </p:txBody>
      </p:sp>
      <p:sp>
        <p:nvSpPr>
          <p:cNvPr id="31747" name="Rectangle 3"/>
          <p:cNvSpPr>
            <a:spLocks noGrp="1" noChangeArrowheads="1"/>
          </p:cNvSpPr>
          <p:nvPr>
            <p:ph type="dt" idx="1"/>
          </p:nvPr>
        </p:nvSpPr>
        <p:spPr bwMode="auto">
          <a:xfrm>
            <a:off x="3854450" y="0"/>
            <a:ext cx="2949575" cy="496888"/>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de-DE"/>
          </a:p>
        </p:txBody>
      </p:sp>
      <p:sp>
        <p:nvSpPr>
          <p:cNvPr id="31748" name="Rectangle 4"/>
          <p:cNvSpPr>
            <a:spLocks noGrp="1" noRot="1" noChangeAspect="1" noChangeArrowheads="1" noTextEdit="1"/>
          </p:cNvSpPr>
          <p:nvPr>
            <p:ph type="sldImg" idx="2"/>
          </p:nvPr>
        </p:nvSpPr>
        <p:spPr bwMode="auto">
          <a:xfrm>
            <a:off x="917575" y="746125"/>
            <a:ext cx="4970463" cy="3727450"/>
          </a:xfrm>
          <a:prstGeom prst="rect">
            <a:avLst/>
          </a:prstGeom>
          <a:noFill/>
          <a:ln w="9525">
            <a:solidFill>
              <a:srgbClr val="000000"/>
            </a:solidFill>
            <a:miter lim="800000"/>
          </a:ln>
          <a:effectLst/>
        </p:spPr>
      </p:sp>
      <p:sp>
        <p:nvSpPr>
          <p:cNvPr id="31749" name="Rectangle 5"/>
          <p:cNvSpPr>
            <a:spLocks noGrp="1" noChangeArrowheads="1"/>
          </p:cNvSpPr>
          <p:nvPr>
            <p:ph type="body" sz="quarter" idx="3"/>
          </p:nvPr>
        </p:nvSpPr>
        <p:spPr bwMode="auto">
          <a:xfrm>
            <a:off x="681038" y="4721225"/>
            <a:ext cx="5443537" cy="4471988"/>
          </a:xfrm>
          <a:prstGeom prst="rect">
            <a:avLst/>
          </a:prstGeom>
          <a:noFill/>
          <a:ln w="9525">
            <a:noFill/>
            <a:miter lim="800000"/>
          </a:ln>
          <a:effectLst/>
        </p:spPr>
        <p:txBody>
          <a:bodyPr vert="horz" wrap="square" lIns="91440" tIns="45720" rIns="91440" bIns="45720" numCol="1" anchor="t" anchorCtr="0" compatLnSpc="1"/>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31750" name="Rectangle 6"/>
          <p:cNvSpPr>
            <a:spLocks noGrp="1" noChangeArrowheads="1"/>
          </p:cNvSpPr>
          <p:nvPr>
            <p:ph type="ftr" sz="quarter" idx="4"/>
          </p:nvPr>
        </p:nvSpPr>
        <p:spPr bwMode="auto">
          <a:xfrm>
            <a:off x="0" y="9440863"/>
            <a:ext cx="2949575" cy="496887"/>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de-DE"/>
          </a:p>
        </p:txBody>
      </p:sp>
      <p:sp>
        <p:nvSpPr>
          <p:cNvPr id="31751" name="Rectangle 7"/>
          <p:cNvSpPr>
            <a:spLocks noGrp="1" noChangeArrowheads="1"/>
          </p:cNvSpPr>
          <p:nvPr>
            <p:ph type="sldNum" sz="quarter" idx="5"/>
          </p:nvPr>
        </p:nvSpPr>
        <p:spPr bwMode="auto">
          <a:xfrm>
            <a:off x="3854450" y="9440863"/>
            <a:ext cx="2949575" cy="496887"/>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C3E06EEF-A813-4258-8D90-730451BC02C3}" type="slidenum">
              <a:rPr lang="de-DE"/>
              <a:t>‹Nr.›</a:t>
            </a:fld>
            <a:endParaRPr lang="de-DE"/>
          </a:p>
        </p:txBody>
      </p:sp>
    </p:spTree>
    <p:extLst>
      <p:ext uri="{BB962C8B-B14F-4D97-AF65-F5344CB8AC3E}">
        <p14:creationId xmlns:p14="http://schemas.microsoft.com/office/powerpoint/2010/main" val="41216837"/>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4279928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main parts</a:t>
            </a:r>
          </a:p>
          <a:p>
            <a:pPr marL="171450" indent="-171450">
              <a:buFontTx/>
              <a:buChar char="-"/>
            </a:pPr>
            <a:r>
              <a:rPr lang="en-US" dirty="0"/>
              <a:t>Transponder: receives radio waves and sends the feedback, and get the energy from the waves comes from the reader, </a:t>
            </a:r>
          </a:p>
          <a:p>
            <a:pPr marL="171450" indent="-171450">
              <a:buFontTx/>
              <a:buChar char="-"/>
            </a:pPr>
            <a:r>
              <a:rPr lang="en-US" dirty="0"/>
              <a:t>the rectifier circuit stores the energy across the capacitor, and this energy used as supplier for the controller as well as the memory</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12</a:t>
            </a:fld>
            <a:endParaRPr lang="de-DE"/>
          </a:p>
        </p:txBody>
      </p:sp>
    </p:spTree>
    <p:extLst>
      <p:ext uri="{BB962C8B-B14F-4D97-AF65-F5344CB8AC3E}">
        <p14:creationId xmlns:p14="http://schemas.microsoft.com/office/powerpoint/2010/main" val="4261160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less power consumption, and less components installation, less cost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14</a:t>
            </a:fld>
            <a:endParaRPr lang="de-DE"/>
          </a:p>
        </p:txBody>
      </p:sp>
    </p:spTree>
    <p:extLst>
      <p:ext uri="{BB962C8B-B14F-4D97-AF65-F5344CB8AC3E}">
        <p14:creationId xmlns:p14="http://schemas.microsoft.com/office/powerpoint/2010/main" val="859506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as we said before The RFID is continuously sending radio waves with particular frequency, so these radio waves have 3 purposes</a:t>
            </a:r>
          </a:p>
          <a:p>
            <a:r>
              <a:rPr lang="en-US" dirty="0"/>
              <a:t>(Click)</a:t>
            </a:r>
          </a:p>
          <a:p>
            <a:r>
              <a:rPr lang="en-US" dirty="0"/>
              <a:t>(Click)</a:t>
            </a:r>
          </a:p>
          <a:p>
            <a:r>
              <a:rPr lang="en-US" dirty="0"/>
              <a:t>(Click)</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16</a:t>
            </a:fld>
            <a:endParaRPr lang="de-DE"/>
          </a:p>
        </p:txBody>
      </p:sp>
    </p:spTree>
    <p:extLst>
      <p:ext uri="{BB962C8B-B14F-4D97-AF65-F5344CB8AC3E}">
        <p14:creationId xmlns:p14="http://schemas.microsoft.com/office/powerpoint/2010/main" val="3729773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case the reader and tag are so close to each other. (Click Here) So the field which is generated by the reader used to be coupled with antenna of the tag, and </a:t>
            </a:r>
            <a:r>
              <a:rPr lang="en-US" dirty="0" err="1"/>
              <a:t>bec</a:t>
            </a:r>
            <a:r>
              <a:rPr lang="en-US" dirty="0"/>
              <a:t> of this mutual coupling, the voltage is will be get induce across the coil of tag. Then this voltage is rectified and used as power supply for the controller as well as the memory. Now as the reader is sending waves with frequency, the voltage across the coil is also with particular frequency, which is also used to derive synchronization clock for the controller. </a:t>
            </a:r>
          </a:p>
          <a:p>
            <a:endParaRPr lang="en-US" dirty="0"/>
          </a:p>
          <a:p>
            <a:r>
              <a:rPr lang="en-US" dirty="0"/>
              <a:t>Question?: (load modulation) So if we connect a load of this coil so the current will start flowing through this load. So if switched on and off of this load, the current will also get switched on and off, so this switching on and off called load modulation. and if switched on and off of this load according to the data which is been stored in the tag then the data can be read by the reader in form of voltage, so using the load modulation we r changing the voltage which is been generated across the reader coil. Generating modulation an carrier </a:t>
            </a:r>
            <a:r>
              <a:rPr lang="en-US" dirty="0" err="1"/>
              <a:t>frequancy</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17</a:t>
            </a:fld>
            <a:endParaRPr lang="de-DE"/>
          </a:p>
        </p:txBody>
      </p:sp>
    </p:spTree>
    <p:extLst>
      <p:ext uri="{BB962C8B-B14F-4D97-AF65-F5344CB8AC3E}">
        <p14:creationId xmlns:p14="http://schemas.microsoft.com/office/powerpoint/2010/main" val="774803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Robot System: Using its serial ports to receive the robot sensors and actuator and then send them through the </a:t>
            </a:r>
            <a:r>
              <a:rPr lang="en-US" dirty="0" err="1"/>
              <a:t>wifi</a:t>
            </a:r>
            <a:r>
              <a:rPr lang="en-US" dirty="0"/>
              <a:t> </a:t>
            </a:r>
            <a:r>
              <a:rPr lang="en-US" dirty="0" err="1"/>
              <a:t>modul</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19</a:t>
            </a:fld>
            <a:endParaRPr lang="de-DE"/>
          </a:p>
        </p:txBody>
      </p:sp>
    </p:spTree>
    <p:extLst>
      <p:ext uri="{BB962C8B-B14F-4D97-AF65-F5344CB8AC3E}">
        <p14:creationId xmlns:p14="http://schemas.microsoft.com/office/powerpoint/2010/main" val="570501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 To connect the RFID with the robot built in microcontroller and then the robot will send the data through the network using its own </a:t>
            </a:r>
            <a:r>
              <a:rPr lang="en-US" dirty="0" err="1"/>
              <a:t>Wifi</a:t>
            </a:r>
            <a:r>
              <a:rPr lang="en-US" dirty="0"/>
              <a:t> module, but found out that all the serial communication ports on the controller are busy </a:t>
            </a:r>
          </a:p>
        </p:txBody>
      </p:sp>
      <p:sp>
        <p:nvSpPr>
          <p:cNvPr id="4" name="Slide Number Placeholder 3"/>
          <p:cNvSpPr>
            <a:spLocks noGrp="1"/>
          </p:cNvSpPr>
          <p:nvPr>
            <p:ph type="sldNum" sz="quarter" idx="10"/>
          </p:nvPr>
        </p:nvSpPr>
        <p:spPr/>
        <p:txBody>
          <a:bodyPr/>
          <a:lstStyle/>
          <a:p>
            <a:fld id="{C3E06EEF-A813-4258-8D90-730451BC02C3}" type="slidenum">
              <a:rPr lang="de-DE" smtClean="0"/>
              <a:pPr/>
              <a:t>20</a:t>
            </a:fld>
            <a:endParaRPr lang="de-DE"/>
          </a:p>
        </p:txBody>
      </p:sp>
    </p:spTree>
    <p:extLst>
      <p:ext uri="{BB962C8B-B14F-4D97-AF65-F5344CB8AC3E}">
        <p14:creationId xmlns:p14="http://schemas.microsoft.com/office/powerpoint/2010/main" val="3937316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 To connect the RFID with a new microcontroller and new </a:t>
            </a:r>
            <a:r>
              <a:rPr lang="en-US" dirty="0" err="1"/>
              <a:t>WiFi</a:t>
            </a:r>
            <a:r>
              <a:rPr lang="en-US" dirty="0"/>
              <a:t> Module and then will send the data through the network, but this will be within an extra cost. New plan is to develop a </a:t>
            </a:r>
            <a:r>
              <a:rPr lang="en-US" dirty="0" err="1"/>
              <a:t>wifi</a:t>
            </a:r>
            <a:r>
              <a:rPr lang="en-US" dirty="0"/>
              <a:t> module to receive the data directly from RFID and send it through the network</a:t>
            </a:r>
          </a:p>
        </p:txBody>
      </p:sp>
      <p:sp>
        <p:nvSpPr>
          <p:cNvPr id="4" name="Slide Number Placeholder 3"/>
          <p:cNvSpPr>
            <a:spLocks noGrp="1"/>
          </p:cNvSpPr>
          <p:nvPr>
            <p:ph type="sldNum" sz="quarter" idx="10"/>
          </p:nvPr>
        </p:nvSpPr>
        <p:spPr/>
        <p:txBody>
          <a:bodyPr/>
          <a:lstStyle/>
          <a:p>
            <a:fld id="{C3E06EEF-A813-4258-8D90-730451BC02C3}" type="slidenum">
              <a:rPr lang="de-DE" smtClean="0"/>
              <a:pPr/>
              <a:t>21</a:t>
            </a:fld>
            <a:endParaRPr lang="de-DE"/>
          </a:p>
        </p:txBody>
      </p:sp>
    </p:spTree>
    <p:extLst>
      <p:ext uri="{BB962C8B-B14F-4D97-AF65-F5344CB8AC3E}">
        <p14:creationId xmlns:p14="http://schemas.microsoft.com/office/powerpoint/2010/main" val="4039415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(RX,TX) is the process of sending and propagating an analogue or digital information signal over a physical point-to-point (wired)</a:t>
            </a:r>
          </a:p>
        </p:txBody>
      </p:sp>
      <p:sp>
        <p:nvSpPr>
          <p:cNvPr id="4" name="Slide Number Placeholder 3"/>
          <p:cNvSpPr>
            <a:spLocks noGrp="1"/>
          </p:cNvSpPr>
          <p:nvPr>
            <p:ph type="sldNum" sz="quarter" idx="10"/>
          </p:nvPr>
        </p:nvSpPr>
        <p:spPr/>
        <p:txBody>
          <a:bodyPr/>
          <a:lstStyle/>
          <a:p>
            <a:fld id="{C3E06EEF-A813-4258-8D90-730451BC02C3}" type="slidenum">
              <a:rPr lang="de-DE" smtClean="0"/>
              <a:pPr/>
              <a:t>22</a:t>
            </a:fld>
            <a:endParaRPr lang="de-DE"/>
          </a:p>
        </p:txBody>
      </p:sp>
    </p:spTree>
    <p:extLst>
      <p:ext uri="{BB962C8B-B14F-4D97-AF65-F5344CB8AC3E}">
        <p14:creationId xmlns:p14="http://schemas.microsoft.com/office/powerpoint/2010/main" val="2113850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24</a:t>
            </a:fld>
            <a:endParaRPr lang="de-DE"/>
          </a:p>
        </p:txBody>
      </p:sp>
    </p:spTree>
    <p:extLst>
      <p:ext uri="{BB962C8B-B14F-4D97-AF65-F5344CB8AC3E}">
        <p14:creationId xmlns:p14="http://schemas.microsoft.com/office/powerpoint/2010/main" val="859167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Order. </a:t>
            </a:r>
            <a:r>
              <a:rPr lang="de-DE" dirty="0" err="1"/>
              <a:t>circle</a:t>
            </a:r>
            <a:endParaRPr lang="de-DE" dirty="0"/>
          </a:p>
        </p:txBody>
      </p:sp>
    </p:spTree>
    <p:extLst>
      <p:ext uri="{BB962C8B-B14F-4D97-AF65-F5344CB8AC3E}">
        <p14:creationId xmlns:p14="http://schemas.microsoft.com/office/powerpoint/2010/main" val="331610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377860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18202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5791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Include data abt the accuracy !! </a:t>
            </a:r>
            <a:endParaRPr lang="de-DE" dirty="0"/>
          </a:p>
        </p:txBody>
      </p:sp>
    </p:spTree>
    <p:extLst>
      <p:ext uri="{BB962C8B-B14F-4D97-AF65-F5344CB8AC3E}">
        <p14:creationId xmlns:p14="http://schemas.microsoft.com/office/powerpoint/2010/main" val="2749687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+ 1 </a:t>
            </a:r>
            <a:r>
              <a:rPr lang="de-DE" dirty="0" err="1"/>
              <a:t>slide</a:t>
            </a:r>
            <a:r>
              <a:rPr lang="de-DE" dirty="0"/>
              <a:t> </a:t>
            </a:r>
            <a:r>
              <a:rPr lang="de-DE" dirty="0" err="1"/>
              <a:t>camera</a:t>
            </a:r>
            <a:r>
              <a:rPr lang="de-DE" dirty="0"/>
              <a:t> ..+</a:t>
            </a:r>
            <a:r>
              <a:rPr lang="de-DE" dirty="0" err="1"/>
              <a:t>positoning</a:t>
            </a:r>
            <a:r>
              <a:rPr lang="de-DE" dirty="0"/>
              <a:t> </a:t>
            </a:r>
            <a:r>
              <a:rPr lang="de-DE" dirty="0" err="1"/>
              <a:t>system</a:t>
            </a:r>
            <a:endParaRPr lang="de-DE" dirty="0"/>
          </a:p>
        </p:txBody>
      </p:sp>
    </p:spTree>
    <p:extLst>
      <p:ext uri="{BB962C8B-B14F-4D97-AF65-F5344CB8AC3E}">
        <p14:creationId xmlns:p14="http://schemas.microsoft.com/office/powerpoint/2010/main" val="3070549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0605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Working in all conditions</a:t>
            </a:r>
          </a:p>
        </p:txBody>
      </p:sp>
    </p:spTree>
    <p:extLst>
      <p:ext uri="{BB962C8B-B14F-4D97-AF65-F5344CB8AC3E}">
        <p14:creationId xmlns:p14="http://schemas.microsoft.com/office/powerpoint/2010/main" val="2531697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Tree>
    <p:extLst>
      <p:ext uri="{BB962C8B-B14F-4D97-AF65-F5344CB8AC3E}">
        <p14:creationId xmlns:p14="http://schemas.microsoft.com/office/powerpoint/2010/main" val="2696805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Technology works on sending radio frequency or radio waves. And it can be used to automatically identify or tracking an object. So RFID tag should be attached to the object, which wanted to be tracked.</a:t>
            </a:r>
          </a:p>
          <a:p>
            <a:r>
              <a:rPr lang="en-US" dirty="0"/>
              <a:t> the reader is continuously sending the radio waves. So when the tag is with in reader range, the tag start sending back feedback signal to the reader. And can track multiple objects in the same time</a:t>
            </a:r>
          </a:p>
        </p:txBody>
      </p:sp>
      <p:sp>
        <p:nvSpPr>
          <p:cNvPr id="4" name="Slide Number Placeholder 3"/>
          <p:cNvSpPr>
            <a:spLocks noGrp="1"/>
          </p:cNvSpPr>
          <p:nvPr>
            <p:ph type="sldNum" sz="quarter" idx="10"/>
          </p:nvPr>
        </p:nvSpPr>
        <p:spPr/>
        <p:txBody>
          <a:bodyPr/>
          <a:lstStyle/>
          <a:p>
            <a:fld id="{C3E06EEF-A813-4258-8D90-730451BC02C3}" type="slidenum">
              <a:rPr lang="de-DE" smtClean="0"/>
              <a:pPr/>
              <a:t>9</a:t>
            </a:fld>
            <a:endParaRPr lang="de-DE"/>
          </a:p>
        </p:txBody>
      </p:sp>
    </p:spTree>
    <p:extLst>
      <p:ext uri="{BB962C8B-B14F-4D97-AF65-F5344CB8AC3E}">
        <p14:creationId xmlns:p14="http://schemas.microsoft.com/office/powerpoint/2010/main" val="2735459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RFID main parts: …</a:t>
            </a:r>
          </a:p>
          <a:p>
            <a:r>
              <a:rPr lang="en-US" dirty="0"/>
              <a:t>- Active: has own power supply, passive: don’t has and relies on the radio waves which come from the reader for the source of energy, semi: has power supply but for transmitting the feedback signal it relies on the signal coming from reader. </a:t>
            </a:r>
          </a:p>
          <a:p>
            <a:r>
              <a:rPr lang="en-US" dirty="0"/>
              <a:t>Question?: So the rate of passive is less</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10</a:t>
            </a:fld>
            <a:endParaRPr lang="de-DE"/>
          </a:p>
        </p:txBody>
      </p:sp>
    </p:spTree>
    <p:extLst>
      <p:ext uri="{BB962C8B-B14F-4D97-AF65-F5344CB8AC3E}">
        <p14:creationId xmlns:p14="http://schemas.microsoft.com/office/powerpoint/2010/main" val="3207150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Reader has main 3 parts: …..</a:t>
            </a:r>
          </a:p>
          <a:p>
            <a:r>
              <a:rPr lang="en-US" dirty="0"/>
              <a:t>-  (click) Generator: which generates the radio waves. </a:t>
            </a:r>
          </a:p>
          <a:p>
            <a:pPr marL="171450" indent="-171450">
              <a:buFontTx/>
              <a:buChar char="-"/>
            </a:pPr>
            <a:r>
              <a:rPr lang="en-US" dirty="0"/>
              <a:t>(Click) And to receive signal coming back from tag, uses rec. or detector.</a:t>
            </a:r>
          </a:p>
          <a:p>
            <a:pPr marL="171450" indent="-171450">
              <a:buFontTx/>
              <a:buChar char="-"/>
            </a:pPr>
            <a:r>
              <a:rPr lang="en-US" dirty="0"/>
              <a:t>While microcontroller is used to process the information which are sent by the </a:t>
            </a:r>
            <a:r>
              <a:rPr lang="en-US" dirty="0" err="1"/>
              <a:t>rfid</a:t>
            </a:r>
            <a:r>
              <a:rPr lang="en-US" dirty="0"/>
              <a:t> or received from the tag.</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11</a:t>
            </a:fld>
            <a:endParaRPr lang="de-DE"/>
          </a:p>
        </p:txBody>
      </p:sp>
    </p:spTree>
    <p:extLst>
      <p:ext uri="{BB962C8B-B14F-4D97-AF65-F5344CB8AC3E}">
        <p14:creationId xmlns:p14="http://schemas.microsoft.com/office/powerpoint/2010/main" val="42195558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oleObject" Target="../embeddings/oleObject1.bin"/><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oleObject" Target="../embeddings/oleObject2.bin"/><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oleObject" Target="../embeddings/oleObject3.bin"/><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356354" name="Rectangle 2"/>
          <p:cNvSpPr>
            <a:spLocks noGrp="1" noChangeArrowheads="1"/>
          </p:cNvSpPr>
          <p:nvPr>
            <p:ph type="ctrTitle" hasCustomPrompt="1"/>
          </p:nvPr>
        </p:nvSpPr>
        <p:spPr>
          <a:xfrm>
            <a:off x="466725" y="1268413"/>
            <a:ext cx="8153400" cy="4827587"/>
          </a:xfrm>
        </p:spPr>
        <p:txBody>
          <a:bodyPr/>
          <a:lstStyle>
            <a:lvl1pPr>
              <a:defRPr/>
            </a:lvl1pPr>
          </a:lstStyle>
          <a:p>
            <a:r>
              <a:rPr lang="de-DE"/>
              <a:t>Mastertitelformat bearbeiten</a:t>
            </a:r>
          </a:p>
        </p:txBody>
      </p:sp>
      <p:sp>
        <p:nvSpPr>
          <p:cNvPr id="356356" name="Rectangle 4"/>
          <p:cNvSpPr>
            <a:spLocks noChangeArrowheads="1"/>
          </p:cNvSpPr>
          <p:nvPr userDrawn="1"/>
        </p:nvSpPr>
        <p:spPr bwMode="auto">
          <a:xfrm>
            <a:off x="3635375" y="377825"/>
            <a:ext cx="5162550" cy="549275"/>
          </a:xfrm>
          <a:prstGeom prst="rect">
            <a:avLst/>
          </a:prstGeom>
          <a:noFill/>
          <a:ln w="9525">
            <a:noFill/>
            <a:miter lim="800000"/>
          </a:ln>
        </p:spPr>
        <p:txBody>
          <a:bodyPr>
            <a:spAutoFit/>
          </a:bodyPr>
          <a:lstStyle/>
          <a:p>
            <a:pPr algn="r" eaLnBrk="0" hangingPunct="0"/>
            <a:r>
              <a:rPr lang="nl-NL" sz="1500">
                <a:latin typeface="Arial Narrow" pitchFamily="34" charset="0"/>
                <a:ea typeface="ヒラギノ角ゴ Pro W3" pitchFamily="96" charset="-128"/>
              </a:rPr>
              <a:t>Department of Biochemical and Chemical Engineering</a:t>
            </a:r>
          </a:p>
          <a:p>
            <a:pPr algn="r" eaLnBrk="0" hangingPunct="0"/>
            <a:r>
              <a:rPr lang="nl-NL" sz="1500">
                <a:latin typeface="Arial Narrow" pitchFamily="34" charset="0"/>
                <a:ea typeface="ヒラギノ角ゴ Pro W3" pitchFamily="96" charset="-128"/>
              </a:rPr>
              <a:t>Process Dynamics and Operations Group (DYN)</a:t>
            </a:r>
          </a:p>
        </p:txBody>
      </p:sp>
      <p:sp>
        <p:nvSpPr>
          <p:cNvPr id="356357" name="Line 5"/>
          <p:cNvSpPr>
            <a:spLocks noChangeShapeType="1"/>
          </p:cNvSpPr>
          <p:nvPr userDrawn="1"/>
        </p:nvSpPr>
        <p:spPr bwMode="auto">
          <a:xfrm>
            <a:off x="214313" y="1052513"/>
            <a:ext cx="8675687" cy="0"/>
          </a:xfrm>
          <a:prstGeom prst="line">
            <a:avLst/>
          </a:prstGeom>
          <a:noFill/>
          <a:ln w="25400">
            <a:solidFill>
              <a:srgbClr val="84B819"/>
            </a:solidFill>
            <a:round/>
          </a:ln>
        </p:spPr>
        <p:txBody>
          <a:bodyPr wrap="none" anchor="ctr"/>
          <a:lstStyle/>
          <a:p>
            <a:endParaRPr lang="en-US"/>
          </a:p>
        </p:txBody>
      </p:sp>
      <p:sp>
        <p:nvSpPr>
          <p:cNvPr id="356358" name="Line 6"/>
          <p:cNvSpPr>
            <a:spLocks noChangeShapeType="1"/>
          </p:cNvSpPr>
          <p:nvPr userDrawn="1"/>
        </p:nvSpPr>
        <p:spPr bwMode="auto">
          <a:xfrm>
            <a:off x="230188" y="6092825"/>
            <a:ext cx="8675687" cy="0"/>
          </a:xfrm>
          <a:prstGeom prst="line">
            <a:avLst/>
          </a:prstGeom>
          <a:noFill/>
          <a:ln w="25400">
            <a:solidFill>
              <a:srgbClr val="84B819"/>
            </a:solidFill>
            <a:round/>
          </a:ln>
        </p:spPr>
        <p:txBody>
          <a:bodyPr wrap="none" anchor="ctr"/>
          <a:lstStyle/>
          <a:p>
            <a:endParaRPr lang="en-US"/>
          </a:p>
        </p:txBody>
      </p:sp>
      <p:pic>
        <p:nvPicPr>
          <p:cNvPr id="356359" name="Picture 7" descr="LogoNeu"/>
          <p:cNvPicPr>
            <a:picLocks noChangeAspect="1" noChangeArrowheads="1"/>
          </p:cNvPicPr>
          <p:nvPr userDrawn="1"/>
        </p:nvPicPr>
        <p:blipFill>
          <a:blip r:embed="rId2" cstate="print"/>
          <a:srcRect/>
          <a:stretch>
            <a:fillRect/>
          </a:stretch>
        </p:blipFill>
        <p:spPr bwMode="auto">
          <a:xfrm>
            <a:off x="7585075" y="6329363"/>
            <a:ext cx="1217613" cy="381000"/>
          </a:xfrm>
          <a:prstGeom prst="rect">
            <a:avLst/>
          </a:prstGeom>
          <a:noFill/>
        </p:spPr>
      </p:pic>
      <p:pic>
        <p:nvPicPr>
          <p:cNvPr id="356360" name="Picture 8"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p:spPr>
      </p:pic>
      <p:sp>
        <p:nvSpPr>
          <p:cNvPr id="356361" name="Rectangle 9"/>
          <p:cNvSpPr>
            <a:spLocks noChangeArrowheads="1"/>
          </p:cNvSpPr>
          <p:nvPr userDrawn="1"/>
        </p:nvSpPr>
        <p:spPr bwMode="auto">
          <a:xfrm>
            <a:off x="344488" y="1125538"/>
            <a:ext cx="8424862" cy="4895850"/>
          </a:xfrm>
          <a:prstGeom prst="rect">
            <a:avLst/>
          </a:prstGeom>
          <a:gradFill rotWithShape="1">
            <a:gsLst>
              <a:gs pos="0">
                <a:srgbClr val="DDDDDD">
                  <a:alpha val="10001"/>
                </a:srgbClr>
              </a:gs>
              <a:gs pos="100000">
                <a:srgbClr val="DDDDDD">
                  <a:gamma/>
                  <a:shade val="46275"/>
                  <a:invGamma/>
                  <a:alpha val="10001"/>
                </a:srgbClr>
              </a:gs>
            </a:gsLst>
            <a:lin ang="5400000" scaled="1"/>
          </a:gradFill>
          <a:ln w="9525">
            <a:noFill/>
            <a:miter lim="800000"/>
          </a:ln>
          <a:effectLst/>
        </p:spPr>
        <p:txBody>
          <a:bodyPr wrap="none" anchor="ctr"/>
          <a:lstStyle/>
          <a:p>
            <a:endParaRPr lang="en-US"/>
          </a:p>
        </p:txBody>
      </p:sp>
      <p:sp>
        <p:nvSpPr>
          <p:cNvPr id="356362" name="Rectangle 10"/>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6363" name="Rectangle 11"/>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endParaRPr 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1341438"/>
            <a:ext cx="8131175" cy="468312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9238" y="65088"/>
            <a:ext cx="2033587" cy="595947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65088"/>
            <a:ext cx="5949950" cy="595947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96888" y="1341438"/>
            <a:ext cx="3989387"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38675" y="1341438"/>
            <a:ext cx="3989388"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Inhaltsplatzhalter 4"/>
          <p:cNvSpPr>
            <a:spLocks noGrp="1"/>
          </p:cNvSpPr>
          <p:nvPr>
            <p:ph sz="quarter" idx="3" hasCustomPrompt="1"/>
          </p:nvPr>
        </p:nvSpPr>
        <p:spPr>
          <a:xfrm>
            <a:off x="4638675" y="3759200"/>
            <a:ext cx="3989388"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96888" y="1341438"/>
            <a:ext cx="3989387"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96888" y="3759200"/>
            <a:ext cx="3989387"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38675" y="1341438"/>
            <a:ext cx="3989388"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1443" name="Bild" r:id="rId5" imgW="1828800" imgH="1143000" progId="StaticMetafile">
                  <p:embed/>
                </p:oleObj>
              </mc:Choice>
              <mc:Fallback>
                <p:oleObj name="Bild" r:id="rId5" imgW="1828800" imgH="1143000" progId="StaticMetafile">
                  <p:embed/>
                  <p:pic>
                    <p:nvPicPr>
                      <p:cNvPr id="0" name="Bild 3912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en-US" dirty="0"/>
          </a:p>
        </p:txBody>
      </p:sp>
      <p:sp>
        <p:nvSpPr>
          <p:cNvPr id="3" name="Inhaltsplatzhalter 2"/>
          <p:cNvSpPr>
            <a:spLocks noGrp="1"/>
          </p:cNvSpPr>
          <p:nvPr>
            <p:ph idx="1" hasCustomPrompt="1"/>
          </p:nvPr>
        </p:nvSpPr>
        <p:spPr>
          <a:xfrm>
            <a:off x="496888" y="1341438"/>
            <a:ext cx="8131175"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Rectangle 3"/>
          <p:cNvSpPr txBox="1">
            <a:spLocks noChangeArrowheads="1"/>
          </p:cNvSpPr>
          <p:nvPr userDrawn="1"/>
        </p:nvSpPr>
        <p:spPr bwMode="auto">
          <a:xfrm>
            <a:off x="3203848" y="6237312"/>
            <a:ext cx="2657475" cy="509563"/>
          </a:xfrm>
          <a:prstGeom prst="rect">
            <a:avLst/>
          </a:prstGeom>
          <a:noFill/>
          <a:ln w="9525">
            <a:noFill/>
            <a:miter lim="800000"/>
            <a:headEnd/>
            <a:tailEnd/>
          </a:ln>
        </p:spPr>
        <p:txBody>
          <a:bodyPr vert="horz" wrap="square" lIns="91440" tIns="45720" rIns="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800" kern="1200">
                <a:solidFill>
                  <a:schemeClr val="tx1"/>
                </a:solidFill>
                <a:latin typeface="Times New Roman" pitchFamily="18" charset="0"/>
                <a:ea typeface="+mn-ea"/>
                <a:cs typeface="+mn-cs"/>
              </a:defRPr>
            </a:lvl2pPr>
            <a:lvl3pPr marL="914400" algn="l" rtl="0" fontAlgn="base">
              <a:spcBef>
                <a:spcPct val="0"/>
              </a:spcBef>
              <a:spcAft>
                <a:spcPct val="0"/>
              </a:spcAft>
              <a:defRPr sz="2800" kern="1200">
                <a:solidFill>
                  <a:schemeClr val="tx1"/>
                </a:solidFill>
                <a:latin typeface="Times New Roman" pitchFamily="18" charset="0"/>
                <a:ea typeface="+mn-ea"/>
                <a:cs typeface="+mn-cs"/>
              </a:defRPr>
            </a:lvl3pPr>
            <a:lvl4pPr marL="1371600" algn="l" rtl="0" fontAlgn="base">
              <a:spcBef>
                <a:spcPct val="0"/>
              </a:spcBef>
              <a:spcAft>
                <a:spcPct val="0"/>
              </a:spcAft>
              <a:defRPr sz="2800" kern="1200">
                <a:solidFill>
                  <a:schemeClr val="tx1"/>
                </a:solidFill>
                <a:latin typeface="Times New Roman" pitchFamily="18" charset="0"/>
                <a:ea typeface="+mn-ea"/>
                <a:cs typeface="+mn-cs"/>
              </a:defRPr>
            </a:lvl4pPr>
            <a:lvl5pPr marL="1828800"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pPr algn="ctr"/>
            <a:r>
              <a:rPr lang="de-DE" sz="1400" dirty="0"/>
              <a:t>02.03.2018</a:t>
            </a:r>
          </a:p>
          <a:p>
            <a:pPr algn="ctr"/>
            <a:r>
              <a:rPr lang="de-DE" sz="1400" dirty="0"/>
              <a:t>Final</a:t>
            </a:r>
            <a:r>
              <a:rPr lang="de-DE" sz="1400" baseline="0" dirty="0"/>
              <a:t> Presentation</a:t>
            </a:r>
            <a:endParaRPr lang="de-DE" sz="1400" dirty="0"/>
          </a:p>
        </p:txBody>
      </p:sp>
      <p:sp>
        <p:nvSpPr>
          <p:cNvPr id="8" name="Rectángulo 7"/>
          <p:cNvSpPr/>
          <p:nvPr userDrawn="1"/>
        </p:nvSpPr>
        <p:spPr>
          <a:xfrm>
            <a:off x="6516216" y="6223655"/>
            <a:ext cx="497252" cy="307777"/>
          </a:xfrm>
          <a:prstGeom prst="rect">
            <a:avLst/>
          </a:prstGeom>
        </p:spPr>
        <p:txBody>
          <a:bodyPr wrap="none">
            <a:spAutoFit/>
          </a:bodyPr>
          <a:lstStyle/>
          <a:p>
            <a:fld id="{4B94FBF6-B6D4-4A60-89A2-A8869DBF6FA6}" type="slidenum">
              <a:rPr lang="de-DE" sz="1400" smtClean="0">
                <a:latin typeface="+mn-lt"/>
                <a:cs typeface="Calibri" panose="020F0502020204030204" pitchFamily="34" charset="0"/>
              </a:rPr>
              <a:pPr/>
              <a:t>‹Nr.›</a:t>
            </a:fld>
            <a:endParaRPr lang="de-DE" sz="1400" dirty="0">
              <a:latin typeface="+mn-lt"/>
              <a:cs typeface="Calibri" panose="020F0502020204030204" pitchFamily="34" charset="0"/>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3486" name="Bild" r:id="rId5" imgW="1828800" imgH="1143000" progId="StaticMetafile">
                  <p:embed/>
                </p:oleObj>
              </mc:Choice>
              <mc:Fallback>
                <p:oleObj name="Bild" r:id="rId5" imgW="1828800" imgH="1143000" progId="StaticMetafile">
                  <p:embed/>
                  <p:pic>
                    <p:nvPicPr>
                      <p:cNvPr id="0" name="Bild 3933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dirty="0"/>
              <a:t>Titelmasterformat durch Klicken bearbeiten</a:t>
            </a:r>
            <a:endParaRPr lang="en-US" dirty="0"/>
          </a:p>
        </p:txBody>
      </p:sp>
      <p:sp>
        <p:nvSpPr>
          <p:cNvPr id="3" name="Textplatzhalter 2"/>
          <p:cNvSpPr>
            <a:spLocks noGrp="1"/>
          </p:cNvSpPr>
          <p:nvPr>
            <p:ph type="body" idx="1" hasCustomPrompt="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96888" y="1341438"/>
            <a:ext cx="3989387"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38675" y="1341438"/>
            <a:ext cx="3989388"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4507" name="Bild" r:id="rId5" imgW="1828800" imgH="1143000" progId="StaticMetafile">
                  <p:embed/>
                </p:oleObj>
              </mc:Choice>
              <mc:Fallback>
                <p:oleObj name="Bild" r:id="rId5" imgW="1828800" imgH="1143000" progId="StaticMetafile">
                  <p:embed/>
                  <p:pic>
                    <p:nvPicPr>
                      <p:cNvPr id="0" name="Bild 3943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1.emf"/><Relationship Id="rId2" Type="http://schemas.openxmlformats.org/officeDocument/2006/relationships/slideLayout" Target="../slideLayouts/slideLayout15.xml"/><Relationship Id="rId16" Type="http://schemas.openxmlformats.org/officeDocument/2006/relationships/image" Target="../media/image3.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2.jpeg"/><Relationship Id="rId2" Type="http://schemas.openxmlformats.org/officeDocument/2006/relationships/slideLayout" Target="../slideLayouts/slideLayout29.xml"/><Relationship Id="rId16"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3.jpe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image" Target="../media/image2.jpe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1.emf"/><Relationship Id="rId2" Type="http://schemas.openxmlformats.org/officeDocument/2006/relationships/slideLayout" Target="../slideLayouts/slideLayout42.xml"/><Relationship Id="rId16" Type="http://schemas.openxmlformats.org/officeDocument/2006/relationships/image" Target="../media/image3.jpe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theme" Target="../theme/theme4.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55331" name="Rectangle 3"/>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a:t>Mastertitelformat bearbeiten</a:t>
            </a:r>
          </a:p>
        </p:txBody>
      </p:sp>
      <p:pic>
        <p:nvPicPr>
          <p:cNvPr id="355335" name="Picture 7" descr="LogoNeu"/>
          <p:cNvPicPr>
            <a:picLocks noChangeAspect="1" noChangeArrowheads="1"/>
          </p:cNvPicPr>
          <p:nvPr userDrawn="1"/>
        </p:nvPicPr>
        <p:blipFill>
          <a:blip r:embed="rId15" cstate="print"/>
          <a:srcRect/>
          <a:stretch>
            <a:fillRect/>
          </a:stretch>
        </p:blipFill>
        <p:spPr bwMode="auto">
          <a:xfrm>
            <a:off x="7580313" y="6173788"/>
            <a:ext cx="1217612" cy="381000"/>
          </a:xfrm>
          <a:prstGeom prst="rect">
            <a:avLst/>
          </a:prstGeom>
          <a:noFill/>
        </p:spPr>
      </p:pic>
      <p:sp>
        <p:nvSpPr>
          <p:cNvPr id="355336" name="Line 8"/>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endParaRPr lang="en-US"/>
          </a:p>
        </p:txBody>
      </p:sp>
      <p:sp>
        <p:nvSpPr>
          <p:cNvPr id="355337" name="Line 9"/>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endParaRPr lang="en-US"/>
          </a:p>
        </p:txBody>
      </p:sp>
      <p:sp>
        <p:nvSpPr>
          <p:cNvPr id="355338" name="Rectangle 10"/>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5339" name="Rectangle 11"/>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endParaRPr lang="en-US"/>
          </a:p>
        </p:txBody>
      </p:sp>
      <p:pic>
        <p:nvPicPr>
          <p:cNvPr id="355340" name="Picture 12" descr="tud_logo_rgb"/>
          <p:cNvPicPr>
            <a:picLocks noChangeAspect="1" noChangeArrowheads="1"/>
          </p:cNvPicPr>
          <p:nvPr userDrawn="1"/>
        </p:nvPicPr>
        <p:blipFill>
          <a:blip r:embed="rId16" cstate="print"/>
          <a:srcRect/>
          <a:stretch>
            <a:fillRect/>
          </a:stretch>
        </p:blipFill>
        <p:spPr bwMode="auto">
          <a:xfrm>
            <a:off x="303213" y="6254750"/>
            <a:ext cx="2879725" cy="463550"/>
          </a:xfrm>
          <a:prstGeom prst="rect">
            <a:avLst/>
          </a:prstGeom>
          <a:noFill/>
        </p:spPr>
      </p:pic>
      <p:sp>
        <p:nvSpPr>
          <p:cNvPr id="355341" name="Text Box 13"/>
          <p:cNvSpPr txBox="1">
            <a:spLocks noChangeArrowheads="1"/>
          </p:cNvSpPr>
          <p:nvPr userDrawn="1"/>
        </p:nvSpPr>
        <p:spPr bwMode="auto">
          <a:xfrm>
            <a:off x="7488238" y="64928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pPr>
            <a:r>
              <a:rPr lang="de-DE" sz="1100">
                <a:solidFill>
                  <a:srgbClr val="4F5150"/>
                </a:solidFill>
                <a:latin typeface="Arial Narrow" pitchFamily="34" charset="0"/>
                <a:ea typeface="ヒラギノ角ゴ Pro W3" pitchFamily="96" charset="-128"/>
              </a:rPr>
              <a:t>Process </a:t>
            </a:r>
            <a:r>
              <a:rPr lang="de-DE" sz="1100">
                <a:solidFill>
                  <a:srgbClr val="FF9B13"/>
                </a:solidFill>
                <a:latin typeface="Arial Narrow" pitchFamily="34" charset="0"/>
                <a:ea typeface="ヒラギノ角ゴ Pro W3" pitchFamily="96" charset="-128"/>
              </a:rPr>
              <a:t>Dyn</a:t>
            </a:r>
            <a:r>
              <a:rPr lang="de-DE" sz="1100">
                <a:solidFill>
                  <a:srgbClr val="4F5150"/>
                </a:solidFill>
                <a:latin typeface="Arial Narrow" pitchFamily="34" charset="0"/>
                <a:ea typeface="ヒラギノ角ゴ Pro W3" pitchFamily="96" charset="-128"/>
              </a:rPr>
              <a:t>amics</a:t>
            </a:r>
          </a:p>
          <a:p>
            <a:pPr eaLnBrk="0" hangingPunct="0">
              <a:lnSpc>
                <a:spcPct val="90000"/>
              </a:lnSpc>
            </a:pPr>
            <a:r>
              <a:rPr lang="de-DE" sz="1100">
                <a:solidFill>
                  <a:srgbClr val="4F5150"/>
                </a:solidFill>
                <a:latin typeface="Arial Narrow" pitchFamily="34" charset="0"/>
                <a:ea typeface="ヒラギノ角ゴ Pro W3" pitchFamily="96" charset="-128"/>
              </a:rPr>
              <a:t>and Operations</a:t>
            </a:r>
          </a:p>
        </p:txBody>
      </p:sp>
      <p:sp>
        <p:nvSpPr>
          <p:cNvPr id="3" name="Text Placeholder 2">
            <a:extLst>
              <a:ext uri="{FF2B5EF4-FFF2-40B4-BE49-F238E27FC236}">
                <a16:creationId xmlns:a16="http://schemas.microsoft.com/office/drawing/2014/main" id="{5476BA2A-F75E-0C44-9456-2D64F013B48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hf hdr="0" ftr="0" dt="0"/>
  <p:txStyles>
    <p:titleStyle>
      <a:lvl1pPr algn="ctr" rtl="0" fontAlgn="base">
        <a:spcBef>
          <a:spcPct val="0"/>
        </a:spcBef>
        <a:spcAft>
          <a:spcPct val="0"/>
        </a:spcAft>
        <a:defRPr sz="2800" b="1">
          <a:solidFill>
            <a:schemeClr val="tx1"/>
          </a:solidFill>
          <a:latin typeface="+mj-lt"/>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5"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6"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7"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7" name="Rectangle 5"/>
          <p:cNvSpPr>
            <a:spLocks noChangeArrowheads="1"/>
          </p:cNvSpPr>
          <p:nvPr userDrawn="1"/>
        </p:nvSpPr>
        <p:spPr bwMode="auto">
          <a:xfrm>
            <a:off x="3055938" y="6270625"/>
            <a:ext cx="3603625" cy="544513"/>
          </a:xfrm>
          <a:prstGeom prst="rect">
            <a:avLst/>
          </a:prstGeom>
          <a:noFill/>
          <a:ln w="9525">
            <a:noFill/>
            <a:miter lim="800000"/>
          </a:ln>
        </p:spPr>
        <p:txBody>
          <a:bodyPr/>
          <a:lstStyle/>
          <a:p>
            <a:pPr algn="ctr" eaLnBrk="0" hangingPunct="0"/>
            <a:r>
              <a:rPr lang="de-DE" sz="1200" dirty="0">
                <a:solidFill>
                  <a:srgbClr val="000000"/>
                </a:solidFill>
                <a:latin typeface="Arial" panose="020B0604020202020204" pitchFamily="34" charset="0"/>
              </a:rPr>
              <a:t>DYN 2016</a:t>
            </a:r>
            <a:endParaRPr lang="en-US" sz="1200" dirty="0">
              <a:solidFill>
                <a:srgbClr val="000000"/>
              </a:solidFill>
              <a:latin typeface="Arial" panose="020B0604020202020204" pitchFamily="34" charset="0"/>
            </a:endParaRP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dt" sz="half" idx="4294967295"/>
          </p:nvPr>
        </p:nvSpPr>
        <p:spPr>
          <a:xfrm>
            <a:off x="3203848" y="6237312"/>
            <a:ext cx="2657475" cy="257175"/>
          </a:xfrm>
        </p:spPr>
        <p:txBody>
          <a:bodyPr/>
          <a:lstStyle/>
          <a:p>
            <a:pPr algn="ctr"/>
            <a:r>
              <a:rPr lang="de-DE" sz="1400" dirty="0"/>
              <a:t>Final </a:t>
            </a:r>
            <a:r>
              <a:rPr lang="de-DE" sz="1400" dirty="0" err="1"/>
              <a:t>Presentation</a:t>
            </a:r>
            <a:endParaRPr lang="de-DE" sz="1400" dirty="0"/>
          </a:p>
        </p:txBody>
      </p:sp>
      <p:sp>
        <p:nvSpPr>
          <p:cNvPr id="2" name="Rectangle 1"/>
          <p:cNvSpPr/>
          <p:nvPr/>
        </p:nvSpPr>
        <p:spPr>
          <a:xfrm>
            <a:off x="5004048" y="2636912"/>
            <a:ext cx="3888432" cy="1446550"/>
          </a:xfrm>
          <a:prstGeom prst="rect">
            <a:avLst/>
          </a:prstGeom>
        </p:spPr>
        <p:txBody>
          <a:bodyPr wrap="square">
            <a:spAutoFit/>
          </a:bodyPr>
          <a:lstStyle/>
          <a:p>
            <a:pPr algn="ctr"/>
            <a:r>
              <a:rPr lang="en-US" sz="2200" dirty="0">
                <a:latin typeface="+mj-lt"/>
              </a:rPr>
              <a:t>Project group SS18</a:t>
            </a:r>
          </a:p>
          <a:p>
            <a:pPr algn="ctr"/>
            <a:r>
              <a:rPr lang="en-US" sz="2200" b="1" dirty="0">
                <a:solidFill>
                  <a:srgbClr val="FF9B13"/>
                </a:solidFill>
                <a:latin typeface="+mj-lt"/>
              </a:rPr>
              <a:t>Development of local positioning system for a pipe-less plant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1900680"/>
            <a:ext cx="4800534" cy="3600400"/>
          </a:xfrm>
          <a:prstGeom prst="rect">
            <a:avLst/>
          </a:prstGeom>
        </p:spPr>
      </p:pic>
    </p:spTree>
    <p:extLst>
      <p:ext uri="{BB962C8B-B14F-4D97-AF65-F5344CB8AC3E}">
        <p14:creationId xmlns:p14="http://schemas.microsoft.com/office/powerpoint/2010/main" val="264750263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2E14-F154-7D4B-B250-07BB90B64A51}"/>
              </a:ext>
            </a:extLst>
          </p:cNvPr>
          <p:cNvSpPr>
            <a:spLocks noGrp="1"/>
          </p:cNvSpPr>
          <p:nvPr>
            <p:ph type="title"/>
          </p:nvPr>
        </p:nvSpPr>
        <p:spPr/>
        <p:txBody>
          <a:bodyPr/>
          <a:lstStyle/>
          <a:p>
            <a:r>
              <a:rPr lang="en-US" dirty="0"/>
              <a:t>RFID System</a:t>
            </a:r>
          </a:p>
        </p:txBody>
      </p:sp>
      <p:sp>
        <p:nvSpPr>
          <p:cNvPr id="4" name="Date Placeholder 3">
            <a:extLst>
              <a:ext uri="{FF2B5EF4-FFF2-40B4-BE49-F238E27FC236}">
                <a16:creationId xmlns:a16="http://schemas.microsoft.com/office/drawing/2014/main" id="{E9FEC1F0-B7AF-7A40-97F7-1FE196496D7C}"/>
              </a:ext>
            </a:extLst>
          </p:cNvPr>
          <p:cNvSpPr>
            <a:spLocks noGrp="1"/>
          </p:cNvSpPr>
          <p:nvPr>
            <p:ph type="dt" sz="half" idx="10"/>
          </p:nvPr>
        </p:nvSpPr>
        <p:spPr/>
        <p:txBody>
          <a:bodyPr/>
          <a:lstStyle/>
          <a:p>
            <a:fld id="{4B94FBF6-B6D4-4A60-89A2-A8869DBF6FA6}" type="slidenum">
              <a:rPr lang="de-DE" smtClean="0"/>
              <a:pPr/>
              <a:t>10</a:t>
            </a:fld>
            <a:endParaRPr lang="de-DE"/>
          </a:p>
        </p:txBody>
      </p:sp>
      <p:graphicFrame>
        <p:nvGraphicFramePr>
          <p:cNvPr id="8" name="Diagram 7">
            <a:extLst>
              <a:ext uri="{FF2B5EF4-FFF2-40B4-BE49-F238E27FC236}">
                <a16:creationId xmlns:a16="http://schemas.microsoft.com/office/drawing/2014/main" id="{BFA37393-9936-BB47-9814-DCFA1D4FD7F2}"/>
              </a:ext>
            </a:extLst>
          </p:cNvPr>
          <p:cNvGraphicFramePr>
            <a:graphicFrameLocks noChangeAspect="1"/>
          </p:cNvGraphicFramePr>
          <p:nvPr>
            <p:extLst/>
          </p:nvPr>
        </p:nvGraphicFramePr>
        <p:xfrm>
          <a:off x="251521" y="980728"/>
          <a:ext cx="8381304"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597450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3CF82-97F5-834C-B95B-4289BE256B27}"/>
              </a:ext>
            </a:extLst>
          </p:cNvPr>
          <p:cNvSpPr>
            <a:spLocks noGrp="1"/>
          </p:cNvSpPr>
          <p:nvPr>
            <p:ph type="title"/>
          </p:nvPr>
        </p:nvSpPr>
        <p:spPr/>
        <p:txBody>
          <a:bodyPr/>
          <a:lstStyle/>
          <a:p>
            <a:r>
              <a:rPr lang="en-US" dirty="0"/>
              <a:t>RFID Reader</a:t>
            </a:r>
          </a:p>
        </p:txBody>
      </p:sp>
      <p:sp>
        <p:nvSpPr>
          <p:cNvPr id="4" name="Date Placeholder 3">
            <a:extLst>
              <a:ext uri="{FF2B5EF4-FFF2-40B4-BE49-F238E27FC236}">
                <a16:creationId xmlns:a16="http://schemas.microsoft.com/office/drawing/2014/main" id="{5ED813DD-D0BD-5D48-83D2-E21E0FD52A82}"/>
              </a:ext>
            </a:extLst>
          </p:cNvPr>
          <p:cNvSpPr>
            <a:spLocks noGrp="1"/>
          </p:cNvSpPr>
          <p:nvPr>
            <p:ph type="dt" sz="half" idx="10"/>
          </p:nvPr>
        </p:nvSpPr>
        <p:spPr/>
        <p:txBody>
          <a:bodyPr/>
          <a:lstStyle/>
          <a:p>
            <a:fld id="{4B94FBF6-B6D4-4A60-89A2-A8869DBF6FA6}" type="slidenum">
              <a:rPr lang="de-DE" smtClean="0"/>
              <a:pPr/>
              <a:t>11</a:t>
            </a:fld>
            <a:endParaRPr lang="de-DE"/>
          </a:p>
        </p:txBody>
      </p:sp>
      <p:sp>
        <p:nvSpPr>
          <p:cNvPr id="5" name="Rounded Rectangle 4">
            <a:extLst>
              <a:ext uri="{FF2B5EF4-FFF2-40B4-BE49-F238E27FC236}">
                <a16:creationId xmlns:a16="http://schemas.microsoft.com/office/drawing/2014/main" id="{44F324D6-F4B7-C543-A860-03A5B526A76A}"/>
              </a:ext>
            </a:extLst>
          </p:cNvPr>
          <p:cNvSpPr/>
          <p:nvPr/>
        </p:nvSpPr>
        <p:spPr>
          <a:xfrm>
            <a:off x="212700" y="2987824"/>
            <a:ext cx="2736304"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Microcontroller</a:t>
            </a:r>
          </a:p>
        </p:txBody>
      </p:sp>
      <p:sp>
        <p:nvSpPr>
          <p:cNvPr id="6" name="Rounded Rectangle 5">
            <a:extLst>
              <a:ext uri="{FF2B5EF4-FFF2-40B4-BE49-F238E27FC236}">
                <a16:creationId xmlns:a16="http://schemas.microsoft.com/office/drawing/2014/main" id="{CA6474F7-C99C-364B-B4B2-B99E61A5569E}"/>
              </a:ext>
            </a:extLst>
          </p:cNvPr>
          <p:cNvSpPr/>
          <p:nvPr/>
        </p:nvSpPr>
        <p:spPr>
          <a:xfrm>
            <a:off x="3771614" y="1628800"/>
            <a:ext cx="2232248"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RFID Signal Generator</a:t>
            </a:r>
          </a:p>
        </p:txBody>
      </p:sp>
      <p:sp>
        <p:nvSpPr>
          <p:cNvPr id="7" name="Rounded Rectangle 6">
            <a:extLst>
              <a:ext uri="{FF2B5EF4-FFF2-40B4-BE49-F238E27FC236}">
                <a16:creationId xmlns:a16="http://schemas.microsoft.com/office/drawing/2014/main" id="{890AD065-3D15-B74C-BB9E-3311F40BF6E4}"/>
              </a:ext>
            </a:extLst>
          </p:cNvPr>
          <p:cNvSpPr/>
          <p:nvPr/>
        </p:nvSpPr>
        <p:spPr>
          <a:xfrm>
            <a:off x="3491880" y="4437112"/>
            <a:ext cx="2791717"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Receiver / Signal Detector</a:t>
            </a:r>
          </a:p>
        </p:txBody>
      </p:sp>
      <p:cxnSp>
        <p:nvCxnSpPr>
          <p:cNvPr id="14" name="Elbow Connector 13">
            <a:extLst>
              <a:ext uri="{FF2B5EF4-FFF2-40B4-BE49-F238E27FC236}">
                <a16:creationId xmlns:a16="http://schemas.microsoft.com/office/drawing/2014/main" id="{483C1DA7-466F-5E47-A364-5975376878FD}"/>
              </a:ext>
            </a:extLst>
          </p:cNvPr>
          <p:cNvCxnSpPr>
            <a:cxnSpLocks/>
            <a:stCxn id="7" idx="1"/>
            <a:endCxn id="5" idx="2"/>
          </p:cNvCxnSpPr>
          <p:nvPr/>
        </p:nvCxnSpPr>
        <p:spPr>
          <a:xfrm rot="10800000">
            <a:off x="1580852" y="4149080"/>
            <a:ext cx="1911028" cy="828092"/>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EE636E02-DA44-034C-B944-087A7E9F8317}"/>
              </a:ext>
            </a:extLst>
          </p:cNvPr>
          <p:cNvCxnSpPr>
            <a:cxnSpLocks/>
            <a:stCxn id="6" idx="1"/>
            <a:endCxn id="5" idx="0"/>
          </p:cNvCxnSpPr>
          <p:nvPr/>
        </p:nvCxnSpPr>
        <p:spPr>
          <a:xfrm rot="10800000" flipV="1">
            <a:off x="1580852" y="2168860"/>
            <a:ext cx="2190762" cy="81896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Block Arc 18">
            <a:extLst>
              <a:ext uri="{FF2B5EF4-FFF2-40B4-BE49-F238E27FC236}">
                <a16:creationId xmlns:a16="http://schemas.microsoft.com/office/drawing/2014/main" id="{EE84E219-1165-1F4B-A526-7CE79A924233}"/>
              </a:ext>
            </a:extLst>
          </p:cNvPr>
          <p:cNvSpPr>
            <a:spLocks noChangeAspect="1"/>
          </p:cNvSpPr>
          <p:nvPr/>
        </p:nvSpPr>
        <p:spPr>
          <a:xfrm rot="5400000">
            <a:off x="7920372"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87FFADB-4C8E-1246-9885-EBC2827DA43C}"/>
              </a:ext>
            </a:extLst>
          </p:cNvPr>
          <p:cNvSpPr>
            <a:spLocks noChangeAspect="1"/>
          </p:cNvSpPr>
          <p:nvPr/>
        </p:nvSpPr>
        <p:spPr>
          <a:xfrm rot="5400000">
            <a:off x="7690636" y="1240471"/>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FAB40D80-00FB-7040-91EB-CA5525D8CC9A}"/>
              </a:ext>
            </a:extLst>
          </p:cNvPr>
          <p:cNvSpPr>
            <a:spLocks noChangeAspect="1"/>
          </p:cNvSpPr>
          <p:nvPr/>
        </p:nvSpPr>
        <p:spPr>
          <a:xfrm rot="5400000">
            <a:off x="7416316"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0043BA03-5F79-6646-9F99-EFA7DCA58AE5}"/>
              </a:ext>
            </a:extLst>
          </p:cNvPr>
          <p:cNvSpPr>
            <a:spLocks noChangeAspect="1"/>
          </p:cNvSpPr>
          <p:nvPr/>
        </p:nvSpPr>
        <p:spPr>
          <a:xfrm rot="5400000">
            <a:off x="7164288"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50EC4454-C704-E549-80DD-6692665B9F88}"/>
              </a:ext>
            </a:extLst>
          </p:cNvPr>
          <p:cNvSpPr>
            <a:spLocks noChangeAspect="1"/>
          </p:cNvSpPr>
          <p:nvPr/>
        </p:nvSpPr>
        <p:spPr>
          <a:xfrm rot="16200000">
            <a:off x="811410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CE9DC70B-0580-8543-B49A-6AC52826BEFD}"/>
              </a:ext>
            </a:extLst>
          </p:cNvPr>
          <p:cNvSpPr>
            <a:spLocks noChangeAspect="1"/>
          </p:cNvSpPr>
          <p:nvPr/>
        </p:nvSpPr>
        <p:spPr>
          <a:xfrm rot="16200000">
            <a:off x="7466032"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D91BCF76-3036-4E4D-9413-1AD724BA9BA0}"/>
              </a:ext>
            </a:extLst>
          </p:cNvPr>
          <p:cNvSpPr>
            <a:spLocks noChangeAspect="1"/>
          </p:cNvSpPr>
          <p:nvPr/>
        </p:nvSpPr>
        <p:spPr>
          <a:xfrm rot="16200000">
            <a:off x="7884368"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FF46F2D-681C-934E-8A3D-866D9EA4B34C}"/>
              </a:ext>
            </a:extLst>
          </p:cNvPr>
          <p:cNvSpPr>
            <a:spLocks noChangeAspect="1"/>
          </p:cNvSpPr>
          <p:nvPr/>
        </p:nvSpPr>
        <p:spPr>
          <a:xfrm rot="16200000">
            <a:off x="766834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Elbow Connector 28">
            <a:extLst>
              <a:ext uri="{FF2B5EF4-FFF2-40B4-BE49-F238E27FC236}">
                <a16:creationId xmlns:a16="http://schemas.microsoft.com/office/drawing/2014/main" id="{314ADA64-AF1E-4E49-A938-5CF84D361039}"/>
              </a:ext>
            </a:extLst>
          </p:cNvPr>
          <p:cNvCxnSpPr>
            <a:cxnSpLocks/>
          </p:cNvCxnSpPr>
          <p:nvPr/>
        </p:nvCxnSpPr>
        <p:spPr>
          <a:xfrm flipV="1">
            <a:off x="6003862" y="134076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FE86C9AE-3E72-8B42-82AA-3DBEC3F3F448}"/>
              </a:ext>
            </a:extLst>
          </p:cNvPr>
          <p:cNvCxnSpPr>
            <a:cxnSpLocks/>
          </p:cNvCxnSpPr>
          <p:nvPr/>
        </p:nvCxnSpPr>
        <p:spPr>
          <a:xfrm flipV="1">
            <a:off x="6283597" y="4181509"/>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48CC94EC-11B7-5D4A-A938-4E72952AAC3C}"/>
              </a:ext>
            </a:extLst>
          </p:cNvPr>
          <p:cNvSpPr/>
          <p:nvPr/>
        </p:nvSpPr>
        <p:spPr>
          <a:xfrm rot="8039342">
            <a:off x="6612449" y="85934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1F43B2EC-35B2-E44D-A391-53B0A2111609}"/>
              </a:ext>
            </a:extLst>
          </p:cNvPr>
          <p:cNvSpPr/>
          <p:nvPr/>
        </p:nvSpPr>
        <p:spPr>
          <a:xfrm rot="8039342">
            <a:off x="6900481" y="3741257"/>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308143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50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500"/>
                                  </p:stCondLst>
                                  <p:childTnLst>
                                    <p:set>
                                      <p:cBhvr>
                                        <p:cTn id="25" dur="1" fill="hold">
                                          <p:stCondLst>
                                            <p:cond delay="0"/>
                                          </p:stCondLst>
                                        </p:cTn>
                                        <p:tgtEl>
                                          <p:spTgt spid="26"/>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50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7F9D-7CAA-8640-82A3-A7BA2282BF41}"/>
              </a:ext>
            </a:extLst>
          </p:cNvPr>
          <p:cNvSpPr>
            <a:spLocks noGrp="1"/>
          </p:cNvSpPr>
          <p:nvPr>
            <p:ph type="title"/>
          </p:nvPr>
        </p:nvSpPr>
        <p:spPr/>
        <p:txBody>
          <a:bodyPr/>
          <a:lstStyle/>
          <a:p>
            <a:r>
              <a:rPr lang="en-US" dirty="0"/>
              <a:t>RFID Tag</a:t>
            </a:r>
          </a:p>
        </p:txBody>
      </p:sp>
      <p:sp>
        <p:nvSpPr>
          <p:cNvPr id="4" name="Date Placeholder 3">
            <a:extLst>
              <a:ext uri="{FF2B5EF4-FFF2-40B4-BE49-F238E27FC236}">
                <a16:creationId xmlns:a16="http://schemas.microsoft.com/office/drawing/2014/main" id="{EC64BC9D-45D4-754F-9AC6-2E99DC86412C}"/>
              </a:ext>
            </a:extLst>
          </p:cNvPr>
          <p:cNvSpPr>
            <a:spLocks noGrp="1"/>
          </p:cNvSpPr>
          <p:nvPr>
            <p:ph type="dt" sz="half" idx="10"/>
          </p:nvPr>
        </p:nvSpPr>
        <p:spPr/>
        <p:txBody>
          <a:bodyPr/>
          <a:lstStyle/>
          <a:p>
            <a:fld id="{4B94FBF6-B6D4-4A60-89A2-A8869DBF6FA6}" type="slidenum">
              <a:rPr lang="de-DE" smtClean="0"/>
              <a:pPr/>
              <a:t>12</a:t>
            </a:fld>
            <a:endParaRPr lang="de-DE"/>
          </a:p>
        </p:txBody>
      </p:sp>
      <p:sp>
        <p:nvSpPr>
          <p:cNvPr id="10" name="Rounded Rectangle 9">
            <a:extLst>
              <a:ext uri="{FF2B5EF4-FFF2-40B4-BE49-F238E27FC236}">
                <a16:creationId xmlns:a16="http://schemas.microsoft.com/office/drawing/2014/main" id="{4B4B7D28-F4B9-CB44-B412-CFD76FC31C8E}"/>
              </a:ext>
            </a:extLst>
          </p:cNvPr>
          <p:cNvSpPr/>
          <p:nvPr/>
        </p:nvSpPr>
        <p:spPr>
          <a:xfrm>
            <a:off x="212700" y="2852936"/>
            <a:ext cx="2055045"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Controller</a:t>
            </a:r>
          </a:p>
        </p:txBody>
      </p:sp>
      <p:sp>
        <p:nvSpPr>
          <p:cNvPr id="11" name="Rounded Rectangle 10">
            <a:extLst>
              <a:ext uri="{FF2B5EF4-FFF2-40B4-BE49-F238E27FC236}">
                <a16:creationId xmlns:a16="http://schemas.microsoft.com/office/drawing/2014/main" id="{8E6DF071-FB97-2442-A882-9739C589AB13}"/>
              </a:ext>
            </a:extLst>
          </p:cNvPr>
          <p:cNvSpPr/>
          <p:nvPr/>
        </p:nvSpPr>
        <p:spPr>
          <a:xfrm>
            <a:off x="1835696" y="4509120"/>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Rectifier Circuit</a:t>
            </a:r>
          </a:p>
        </p:txBody>
      </p:sp>
      <p:sp>
        <p:nvSpPr>
          <p:cNvPr id="12" name="Rounded Rectangle 11">
            <a:extLst>
              <a:ext uri="{FF2B5EF4-FFF2-40B4-BE49-F238E27FC236}">
                <a16:creationId xmlns:a16="http://schemas.microsoft.com/office/drawing/2014/main" id="{E252E2CF-85D3-FA47-A55F-3B2E717ECF4D}"/>
              </a:ext>
            </a:extLst>
          </p:cNvPr>
          <p:cNvSpPr/>
          <p:nvPr/>
        </p:nvSpPr>
        <p:spPr>
          <a:xfrm>
            <a:off x="2267745" y="1196752"/>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Memory</a:t>
            </a:r>
          </a:p>
        </p:txBody>
      </p:sp>
      <p:cxnSp>
        <p:nvCxnSpPr>
          <p:cNvPr id="13" name="Elbow Connector 12">
            <a:extLst>
              <a:ext uri="{FF2B5EF4-FFF2-40B4-BE49-F238E27FC236}">
                <a16:creationId xmlns:a16="http://schemas.microsoft.com/office/drawing/2014/main" id="{D5E638C6-0941-F14D-B661-691A576CCA47}"/>
              </a:ext>
            </a:extLst>
          </p:cNvPr>
          <p:cNvCxnSpPr>
            <a:cxnSpLocks/>
            <a:stCxn id="12" idx="1"/>
            <a:endCxn id="10" idx="0"/>
          </p:cNvCxnSpPr>
          <p:nvPr/>
        </p:nvCxnSpPr>
        <p:spPr>
          <a:xfrm rot="10800000" flipV="1">
            <a:off x="1240223" y="1736812"/>
            <a:ext cx="1027522" cy="111612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52C2AD6B-DF21-9843-91B2-1C388B6B3443}"/>
              </a:ext>
            </a:extLst>
          </p:cNvPr>
          <p:cNvCxnSpPr>
            <a:cxnSpLocks/>
            <a:stCxn id="11" idx="1"/>
            <a:endCxn id="10" idx="2"/>
          </p:cNvCxnSpPr>
          <p:nvPr/>
        </p:nvCxnSpPr>
        <p:spPr>
          <a:xfrm rot="10800000">
            <a:off x="1240224" y="4014192"/>
            <a:ext cx="595473" cy="1034988"/>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31F34DE8-763D-F64D-873E-EFCF132DE124}"/>
              </a:ext>
            </a:extLst>
          </p:cNvPr>
          <p:cNvSpPr/>
          <p:nvPr/>
        </p:nvSpPr>
        <p:spPr>
          <a:xfrm>
            <a:off x="4499992" y="4646265"/>
            <a:ext cx="2304256" cy="805829"/>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Transponder</a:t>
            </a:r>
          </a:p>
        </p:txBody>
      </p:sp>
      <p:cxnSp>
        <p:nvCxnSpPr>
          <p:cNvPr id="30" name="Straight Arrow Connector 29">
            <a:extLst>
              <a:ext uri="{FF2B5EF4-FFF2-40B4-BE49-F238E27FC236}">
                <a16:creationId xmlns:a16="http://schemas.microsoft.com/office/drawing/2014/main" id="{5A3C8910-815E-5247-B35B-9E493B315C40}"/>
              </a:ext>
            </a:extLst>
          </p:cNvPr>
          <p:cNvCxnSpPr>
            <a:cxnSpLocks/>
            <a:stCxn id="28" idx="1"/>
            <a:endCxn id="11" idx="3"/>
          </p:cNvCxnSpPr>
          <p:nvPr/>
        </p:nvCxnSpPr>
        <p:spPr>
          <a:xfrm flipH="1">
            <a:off x="3563888" y="5049180"/>
            <a:ext cx="936104" cy="0"/>
          </a:xfrm>
          <a:prstGeom prst="straightConnector1">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C4D65E5-8856-7549-8865-3AA31D377CF9}"/>
              </a:ext>
            </a:extLst>
          </p:cNvPr>
          <p:cNvCxnSpPr>
            <a:cxnSpLocks/>
          </p:cNvCxnSpPr>
          <p:nvPr/>
        </p:nvCxnSpPr>
        <p:spPr>
          <a:xfrm flipV="1">
            <a:off x="6804248" y="422108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8" name="Arc 37">
            <a:extLst>
              <a:ext uri="{FF2B5EF4-FFF2-40B4-BE49-F238E27FC236}">
                <a16:creationId xmlns:a16="http://schemas.microsoft.com/office/drawing/2014/main" id="{F8BA6598-C286-8B4F-AA90-D285A2161D9F}"/>
              </a:ext>
            </a:extLst>
          </p:cNvPr>
          <p:cNvSpPr/>
          <p:nvPr/>
        </p:nvSpPr>
        <p:spPr>
          <a:xfrm rot="8039342">
            <a:off x="7404537" y="373966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1671564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a:t>
            </a:r>
            <a:endParaRPr lang="de-DE" dirty="0"/>
          </a:p>
        </p:txBody>
      </p:sp>
      <p:sp>
        <p:nvSpPr>
          <p:cNvPr id="3" name="Content Placeholder 2"/>
          <p:cNvSpPr>
            <a:spLocks noGrp="1"/>
          </p:cNvSpPr>
          <p:nvPr>
            <p:ph idx="1"/>
          </p:nvPr>
        </p:nvSpPr>
        <p:spPr/>
        <p:txBody>
          <a:bodyPr/>
          <a:lstStyle/>
          <a:p>
            <a:r>
              <a:rPr lang="en-GB" dirty="0"/>
              <a:t>Passive 				Active </a:t>
            </a:r>
          </a:p>
          <a:p>
            <a:endParaRPr lang="en-GB" dirty="0"/>
          </a:p>
          <a:p>
            <a:endParaRPr lang="en-GB" dirty="0"/>
          </a:p>
          <a:p>
            <a:endParaRPr lang="en-GB" dirty="0"/>
          </a:p>
          <a:p>
            <a:endParaRPr lang="en-GB" dirty="0"/>
          </a:p>
          <a:p>
            <a:endParaRPr lang="en-GB" dirty="0"/>
          </a:p>
          <a:p>
            <a:pPr marL="0" indent="0">
              <a:buNone/>
            </a:pPr>
            <a:endParaRPr lang="en-GB" dirty="0"/>
          </a:p>
          <a:p>
            <a:r>
              <a:rPr lang="en-GB" dirty="0"/>
              <a:t>Power for the passive tag is provided by the reader</a:t>
            </a:r>
          </a:p>
          <a:p>
            <a:r>
              <a:rPr lang="en-GB" dirty="0"/>
              <a:t>Active systems reading range is longer</a:t>
            </a:r>
          </a:p>
          <a:p>
            <a:endParaRPr lang="en-GB" dirty="0"/>
          </a:p>
        </p:txBody>
      </p:sp>
      <p:sp>
        <p:nvSpPr>
          <p:cNvPr id="4" name="Date Placeholder 3"/>
          <p:cNvSpPr>
            <a:spLocks noGrp="1"/>
          </p:cNvSpPr>
          <p:nvPr>
            <p:ph type="dt" sz="half" idx="10"/>
          </p:nvPr>
        </p:nvSpPr>
        <p:spPr/>
        <p:txBody>
          <a:bodyPr/>
          <a:lstStyle/>
          <a:p>
            <a:fld id="{4B94FBF6-B6D4-4A60-89A2-A8869DBF6FA6}" type="slidenum">
              <a:rPr lang="de-DE" smtClean="0"/>
              <a:pPr/>
              <a:t>13</a:t>
            </a:fld>
            <a:endParaRPr lang="de-DE"/>
          </a:p>
        </p:txBody>
      </p:sp>
      <p:pic>
        <p:nvPicPr>
          <p:cNvPr id="7" name="Grafik 6">
            <a:extLst>
              <a:ext uri="{FF2B5EF4-FFF2-40B4-BE49-F238E27FC236}">
                <a16:creationId xmlns:a16="http://schemas.microsoft.com/office/drawing/2014/main" id="{46B2D5BF-E339-4099-8B73-420CA97B39C9}"/>
              </a:ext>
            </a:extLst>
          </p:cNvPr>
          <p:cNvPicPr>
            <a:picLocks noChangeAspect="1"/>
          </p:cNvPicPr>
          <p:nvPr/>
        </p:nvPicPr>
        <p:blipFill rotWithShape="1">
          <a:blip r:embed="rId2"/>
          <a:srcRect l="17712" t="20586" r="33463" b="30390"/>
          <a:stretch/>
        </p:blipFill>
        <p:spPr>
          <a:xfrm>
            <a:off x="827584" y="1988840"/>
            <a:ext cx="3600400" cy="2032484"/>
          </a:xfrm>
          <a:prstGeom prst="rect">
            <a:avLst/>
          </a:prstGeom>
        </p:spPr>
      </p:pic>
      <p:pic>
        <p:nvPicPr>
          <p:cNvPr id="8" name="Grafik 7">
            <a:extLst>
              <a:ext uri="{FF2B5EF4-FFF2-40B4-BE49-F238E27FC236}">
                <a16:creationId xmlns:a16="http://schemas.microsoft.com/office/drawing/2014/main" id="{FB2ACB9F-AA0D-44F8-92C3-254E92CEA148}"/>
              </a:ext>
            </a:extLst>
          </p:cNvPr>
          <p:cNvPicPr>
            <a:picLocks noChangeAspect="1"/>
          </p:cNvPicPr>
          <p:nvPr/>
        </p:nvPicPr>
        <p:blipFill rotWithShape="1">
          <a:blip r:embed="rId3"/>
          <a:srcRect l="24800" t="30391" r="35825" b="20586"/>
          <a:stretch/>
        </p:blipFill>
        <p:spPr>
          <a:xfrm>
            <a:off x="4815526" y="1988840"/>
            <a:ext cx="2903549" cy="2032484"/>
          </a:xfrm>
          <a:prstGeom prst="rect">
            <a:avLst/>
          </a:prstGeom>
        </p:spPr>
      </p:pic>
    </p:spTree>
    <p:extLst>
      <p:ext uri="{BB962C8B-B14F-4D97-AF65-F5344CB8AC3E}">
        <p14:creationId xmlns:p14="http://schemas.microsoft.com/office/powerpoint/2010/main" val="152435390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in our project</a:t>
            </a:r>
            <a:endParaRPr lang="de-DE" dirty="0"/>
          </a:p>
        </p:txBody>
      </p:sp>
      <p:sp>
        <p:nvSpPr>
          <p:cNvPr id="3" name="Content Placeholder 2"/>
          <p:cNvSpPr>
            <a:spLocks noGrp="1"/>
          </p:cNvSpPr>
          <p:nvPr>
            <p:ph idx="1"/>
          </p:nvPr>
        </p:nvSpPr>
        <p:spPr/>
        <p:txBody>
          <a:bodyPr/>
          <a:lstStyle/>
          <a:p>
            <a:pPr marL="0" indent="0">
              <a:buNone/>
            </a:pPr>
            <a:r>
              <a:rPr lang="en-GB" b="1" dirty="0"/>
              <a:t>System 1				</a:t>
            </a:r>
            <a:r>
              <a:rPr lang="en-GB" b="1" dirty="0">
                <a:solidFill>
                  <a:srgbClr val="00B050"/>
                </a:solidFill>
              </a:rPr>
              <a:t>System 2</a:t>
            </a:r>
          </a:p>
          <a:p>
            <a:pPr marL="0" indent="0">
              <a:buNone/>
            </a:pPr>
            <a:r>
              <a:rPr lang="en-GB" dirty="0"/>
              <a:t>Multiple readers			1 reader at robot</a:t>
            </a:r>
          </a:p>
          <a:p>
            <a:pPr marL="0" indent="0">
              <a:buNone/>
            </a:pPr>
            <a:r>
              <a:rPr lang="en-GB" dirty="0"/>
              <a:t>1 active tag at robot			many passive tags</a:t>
            </a:r>
          </a:p>
        </p:txBody>
      </p:sp>
      <p:sp>
        <p:nvSpPr>
          <p:cNvPr id="4" name="Date Placeholder 3"/>
          <p:cNvSpPr>
            <a:spLocks noGrp="1"/>
          </p:cNvSpPr>
          <p:nvPr>
            <p:ph type="dt" sz="half" idx="10"/>
          </p:nvPr>
        </p:nvSpPr>
        <p:spPr/>
        <p:txBody>
          <a:bodyPr/>
          <a:lstStyle/>
          <a:p>
            <a:fld id="{4B94FBF6-B6D4-4A60-89A2-A8869DBF6FA6}" type="slidenum">
              <a:rPr lang="de-DE" smtClean="0"/>
              <a:pPr/>
              <a:t>14</a:t>
            </a:fld>
            <a:endParaRPr lang="de-DE"/>
          </a:p>
        </p:txBody>
      </p:sp>
      <p:grpSp>
        <p:nvGrpSpPr>
          <p:cNvPr id="46" name="Gruppieren 45">
            <a:extLst>
              <a:ext uri="{FF2B5EF4-FFF2-40B4-BE49-F238E27FC236}">
                <a16:creationId xmlns:a16="http://schemas.microsoft.com/office/drawing/2014/main" id="{0104171C-5762-4F45-8284-3AD1F5394681}"/>
              </a:ext>
            </a:extLst>
          </p:cNvPr>
          <p:cNvGrpSpPr/>
          <p:nvPr/>
        </p:nvGrpSpPr>
        <p:grpSpPr>
          <a:xfrm>
            <a:off x="4997737" y="2852936"/>
            <a:ext cx="3621732" cy="3008338"/>
            <a:chOff x="4997737" y="2852936"/>
            <a:chExt cx="3621732" cy="3008338"/>
          </a:xfrm>
        </p:grpSpPr>
        <p:sp>
          <p:nvSpPr>
            <p:cNvPr id="15" name="Rechteck 14">
              <a:extLst>
                <a:ext uri="{FF2B5EF4-FFF2-40B4-BE49-F238E27FC236}">
                  <a16:creationId xmlns:a16="http://schemas.microsoft.com/office/drawing/2014/main" id="{8C90B783-B4BE-41EC-971E-CACF22F39532}"/>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aute 15">
              <a:extLst>
                <a:ext uri="{FF2B5EF4-FFF2-40B4-BE49-F238E27FC236}">
                  <a16:creationId xmlns:a16="http://schemas.microsoft.com/office/drawing/2014/main" id="{8839C865-BDCB-4D14-8790-D280FC6CDC28}"/>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25" name="Gruppieren 24">
              <a:extLst>
                <a:ext uri="{FF2B5EF4-FFF2-40B4-BE49-F238E27FC236}">
                  <a16:creationId xmlns:a16="http://schemas.microsoft.com/office/drawing/2014/main" id="{F3CAA82A-2BEE-4BFD-B16E-50C011AAD481}"/>
                </a:ext>
              </a:extLst>
            </p:cNvPr>
            <p:cNvGrpSpPr/>
            <p:nvPr/>
          </p:nvGrpSpPr>
          <p:grpSpPr>
            <a:xfrm>
              <a:off x="5378029" y="3211588"/>
              <a:ext cx="219584" cy="2466129"/>
              <a:chOff x="5309679" y="3211588"/>
              <a:chExt cx="219584" cy="2466129"/>
            </a:xfrm>
          </p:grpSpPr>
          <p:sp>
            <p:nvSpPr>
              <p:cNvPr id="21" name="Sechseck 20">
                <a:extLst>
                  <a:ext uri="{FF2B5EF4-FFF2-40B4-BE49-F238E27FC236}">
                    <a16:creationId xmlns:a16="http://schemas.microsoft.com/office/drawing/2014/main" id="{FC24ADA0-F539-4CF3-A201-6F6957E16DEC}"/>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21">
                <a:extLst>
                  <a:ext uri="{FF2B5EF4-FFF2-40B4-BE49-F238E27FC236}">
                    <a16:creationId xmlns:a16="http://schemas.microsoft.com/office/drawing/2014/main" id="{1E712670-A520-4622-B62B-422C7A50CC6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Sechseck 22">
                <a:extLst>
                  <a:ext uri="{FF2B5EF4-FFF2-40B4-BE49-F238E27FC236}">
                    <a16:creationId xmlns:a16="http://schemas.microsoft.com/office/drawing/2014/main" id="{09C7AE34-0593-413F-A271-05C460C10860}"/>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23">
                <a:extLst>
                  <a:ext uri="{FF2B5EF4-FFF2-40B4-BE49-F238E27FC236}">
                    <a16:creationId xmlns:a16="http://schemas.microsoft.com/office/drawing/2014/main" id="{54F81B41-BEF4-4656-9309-C3131D81DD74}"/>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26" name="Gruppieren 25">
              <a:extLst>
                <a:ext uri="{FF2B5EF4-FFF2-40B4-BE49-F238E27FC236}">
                  <a16:creationId xmlns:a16="http://schemas.microsoft.com/office/drawing/2014/main" id="{592E6800-2460-4D7E-B121-03843E25919D}"/>
                </a:ext>
              </a:extLst>
            </p:cNvPr>
            <p:cNvGrpSpPr/>
            <p:nvPr/>
          </p:nvGrpSpPr>
          <p:grpSpPr>
            <a:xfrm>
              <a:off x="6041703" y="3200502"/>
              <a:ext cx="219584" cy="2466129"/>
              <a:chOff x="5309679" y="3211588"/>
              <a:chExt cx="219584" cy="2466129"/>
            </a:xfrm>
          </p:grpSpPr>
          <p:sp>
            <p:nvSpPr>
              <p:cNvPr id="27" name="Sechseck 26">
                <a:extLst>
                  <a:ext uri="{FF2B5EF4-FFF2-40B4-BE49-F238E27FC236}">
                    <a16:creationId xmlns:a16="http://schemas.microsoft.com/office/drawing/2014/main" id="{94870C8B-D8CF-430D-A472-ED6344AB72FA}"/>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27">
                <a:extLst>
                  <a:ext uri="{FF2B5EF4-FFF2-40B4-BE49-F238E27FC236}">
                    <a16:creationId xmlns:a16="http://schemas.microsoft.com/office/drawing/2014/main" id="{BC660CD8-8CA3-4638-906F-97BBD85C737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Sechseck 28">
                <a:extLst>
                  <a:ext uri="{FF2B5EF4-FFF2-40B4-BE49-F238E27FC236}">
                    <a16:creationId xmlns:a16="http://schemas.microsoft.com/office/drawing/2014/main" id="{AE2E920E-5A49-4D11-817C-5C871C9820F6}"/>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29">
                <a:extLst>
                  <a:ext uri="{FF2B5EF4-FFF2-40B4-BE49-F238E27FC236}">
                    <a16:creationId xmlns:a16="http://schemas.microsoft.com/office/drawing/2014/main" id="{36AF9688-54B7-4AED-ADAB-A6F98B849C42}"/>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31" name="Gruppieren 30">
              <a:extLst>
                <a:ext uri="{FF2B5EF4-FFF2-40B4-BE49-F238E27FC236}">
                  <a16:creationId xmlns:a16="http://schemas.microsoft.com/office/drawing/2014/main" id="{9D8FEB0A-8A43-4A9B-9FE9-C8C9F76C193C}"/>
                </a:ext>
              </a:extLst>
            </p:cNvPr>
            <p:cNvGrpSpPr/>
            <p:nvPr/>
          </p:nvGrpSpPr>
          <p:grpSpPr>
            <a:xfrm>
              <a:off x="6708937" y="3211588"/>
              <a:ext cx="219584" cy="2466129"/>
              <a:chOff x="5309679" y="3211588"/>
              <a:chExt cx="219584" cy="2466129"/>
            </a:xfrm>
          </p:grpSpPr>
          <p:sp>
            <p:nvSpPr>
              <p:cNvPr id="32" name="Sechseck 31">
                <a:extLst>
                  <a:ext uri="{FF2B5EF4-FFF2-40B4-BE49-F238E27FC236}">
                    <a16:creationId xmlns:a16="http://schemas.microsoft.com/office/drawing/2014/main" id="{535AD73C-1E16-4E45-AB05-5BA979A14F1E}"/>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3" name="Sechseck 32">
                <a:extLst>
                  <a:ext uri="{FF2B5EF4-FFF2-40B4-BE49-F238E27FC236}">
                    <a16:creationId xmlns:a16="http://schemas.microsoft.com/office/drawing/2014/main" id="{55E7A550-4AA3-4FDC-869B-2DACECC22662}"/>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33">
                <a:extLst>
                  <a:ext uri="{FF2B5EF4-FFF2-40B4-BE49-F238E27FC236}">
                    <a16:creationId xmlns:a16="http://schemas.microsoft.com/office/drawing/2014/main" id="{A4B9589C-2AE5-4F71-BC44-358C238E99CC}"/>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5" name="Sechseck 34">
                <a:extLst>
                  <a:ext uri="{FF2B5EF4-FFF2-40B4-BE49-F238E27FC236}">
                    <a16:creationId xmlns:a16="http://schemas.microsoft.com/office/drawing/2014/main" id="{D4DEE8AE-EB7C-4D9A-8477-DF2400930B3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36" name="Gruppieren 35">
              <a:extLst>
                <a:ext uri="{FF2B5EF4-FFF2-40B4-BE49-F238E27FC236}">
                  <a16:creationId xmlns:a16="http://schemas.microsoft.com/office/drawing/2014/main" id="{EFAD0FE9-7229-419E-846A-0AE6B8A0005E}"/>
                </a:ext>
              </a:extLst>
            </p:cNvPr>
            <p:cNvGrpSpPr/>
            <p:nvPr/>
          </p:nvGrpSpPr>
          <p:grpSpPr>
            <a:xfrm>
              <a:off x="7405765" y="3198092"/>
              <a:ext cx="219584" cy="2466129"/>
              <a:chOff x="5309679" y="3211588"/>
              <a:chExt cx="219584" cy="2466129"/>
            </a:xfrm>
          </p:grpSpPr>
          <p:sp>
            <p:nvSpPr>
              <p:cNvPr id="37" name="Sechseck 36">
                <a:extLst>
                  <a:ext uri="{FF2B5EF4-FFF2-40B4-BE49-F238E27FC236}">
                    <a16:creationId xmlns:a16="http://schemas.microsoft.com/office/drawing/2014/main" id="{FB2101D7-C4BA-4F85-89A7-CD4273A5D36D}"/>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8" name="Sechseck 37">
                <a:extLst>
                  <a:ext uri="{FF2B5EF4-FFF2-40B4-BE49-F238E27FC236}">
                    <a16:creationId xmlns:a16="http://schemas.microsoft.com/office/drawing/2014/main" id="{0484C5B0-684B-4CBF-A783-EE769C65B8DA}"/>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9" name="Sechseck 38">
                <a:extLst>
                  <a:ext uri="{FF2B5EF4-FFF2-40B4-BE49-F238E27FC236}">
                    <a16:creationId xmlns:a16="http://schemas.microsoft.com/office/drawing/2014/main" id="{FAD258E8-64FB-43C8-8653-F51E867A338C}"/>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0" name="Sechseck 39">
                <a:extLst>
                  <a:ext uri="{FF2B5EF4-FFF2-40B4-BE49-F238E27FC236}">
                    <a16:creationId xmlns:a16="http://schemas.microsoft.com/office/drawing/2014/main" id="{79FB2126-36B0-4759-BE73-727B8DEF2C8E}"/>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41" name="Gruppieren 40">
              <a:extLst>
                <a:ext uri="{FF2B5EF4-FFF2-40B4-BE49-F238E27FC236}">
                  <a16:creationId xmlns:a16="http://schemas.microsoft.com/office/drawing/2014/main" id="{5916DF85-297E-4B6F-B29B-6B0B20F62EE7}"/>
                </a:ext>
              </a:extLst>
            </p:cNvPr>
            <p:cNvGrpSpPr/>
            <p:nvPr/>
          </p:nvGrpSpPr>
          <p:grpSpPr>
            <a:xfrm>
              <a:off x="8034365" y="3175584"/>
              <a:ext cx="219584" cy="2466129"/>
              <a:chOff x="5309679" y="3211588"/>
              <a:chExt cx="219584" cy="2466129"/>
            </a:xfrm>
          </p:grpSpPr>
          <p:sp>
            <p:nvSpPr>
              <p:cNvPr id="42" name="Sechseck 41">
                <a:extLst>
                  <a:ext uri="{FF2B5EF4-FFF2-40B4-BE49-F238E27FC236}">
                    <a16:creationId xmlns:a16="http://schemas.microsoft.com/office/drawing/2014/main" id="{1735F629-6D5E-4DFD-867F-94C7D8FF2AA0}"/>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3" name="Sechseck 42">
                <a:extLst>
                  <a:ext uri="{FF2B5EF4-FFF2-40B4-BE49-F238E27FC236}">
                    <a16:creationId xmlns:a16="http://schemas.microsoft.com/office/drawing/2014/main" id="{5ADB1788-302C-4E96-A78D-553F306E90C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4" name="Sechseck 43">
                <a:extLst>
                  <a:ext uri="{FF2B5EF4-FFF2-40B4-BE49-F238E27FC236}">
                    <a16:creationId xmlns:a16="http://schemas.microsoft.com/office/drawing/2014/main" id="{5F6A0EAA-C362-4F3A-AD9C-0A68C1B3C23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5" name="Sechseck 44">
                <a:extLst>
                  <a:ext uri="{FF2B5EF4-FFF2-40B4-BE49-F238E27FC236}">
                    <a16:creationId xmlns:a16="http://schemas.microsoft.com/office/drawing/2014/main" id="{F47FCF93-4832-4900-9FE9-3068BCD8CC46}"/>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20" name="Flussdiagramm: Zusammenführung 19">
              <a:extLst>
                <a:ext uri="{FF2B5EF4-FFF2-40B4-BE49-F238E27FC236}">
                  <a16:creationId xmlns:a16="http://schemas.microsoft.com/office/drawing/2014/main" id="{ABF814BE-B01F-4140-A8AF-2326CE1B4348}"/>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8" name="Flussdiagramm: Verbinder 17">
              <a:extLst>
                <a:ext uri="{FF2B5EF4-FFF2-40B4-BE49-F238E27FC236}">
                  <a16:creationId xmlns:a16="http://schemas.microsoft.com/office/drawing/2014/main" id="{B46DC6C7-163C-47D2-BD23-294581B66DCA}"/>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grpSp>
        <p:nvGrpSpPr>
          <p:cNvPr id="48" name="Gruppieren 47">
            <a:extLst>
              <a:ext uri="{FF2B5EF4-FFF2-40B4-BE49-F238E27FC236}">
                <a16:creationId xmlns:a16="http://schemas.microsoft.com/office/drawing/2014/main" id="{76A1CEE1-C233-44A0-9B14-D54B2F064798}"/>
              </a:ext>
            </a:extLst>
          </p:cNvPr>
          <p:cNvGrpSpPr/>
          <p:nvPr/>
        </p:nvGrpSpPr>
        <p:grpSpPr>
          <a:xfrm>
            <a:off x="323528" y="2852936"/>
            <a:ext cx="3621732" cy="3008338"/>
            <a:chOff x="323528" y="2852936"/>
            <a:chExt cx="3621732" cy="3008338"/>
          </a:xfrm>
        </p:grpSpPr>
        <p:grpSp>
          <p:nvGrpSpPr>
            <p:cNvPr id="11" name="Gruppieren 10">
              <a:extLst>
                <a:ext uri="{FF2B5EF4-FFF2-40B4-BE49-F238E27FC236}">
                  <a16:creationId xmlns:a16="http://schemas.microsoft.com/office/drawing/2014/main" id="{2A000559-6556-41EC-A20E-9CEA7476AFBA}"/>
                </a:ext>
              </a:extLst>
            </p:cNvPr>
            <p:cNvGrpSpPr/>
            <p:nvPr/>
          </p:nvGrpSpPr>
          <p:grpSpPr>
            <a:xfrm>
              <a:off x="323528" y="2852936"/>
              <a:ext cx="3621732" cy="3008338"/>
              <a:chOff x="395536" y="2348880"/>
              <a:chExt cx="3621732" cy="3008338"/>
            </a:xfrm>
          </p:grpSpPr>
          <p:sp>
            <p:nvSpPr>
              <p:cNvPr id="5" name="Rechteck 4">
                <a:extLst>
                  <a:ext uri="{FF2B5EF4-FFF2-40B4-BE49-F238E27FC236}">
                    <a16:creationId xmlns:a16="http://schemas.microsoft.com/office/drawing/2014/main" id="{FACB0422-6A2D-4199-AB06-1B64C5804929}"/>
                  </a:ext>
                </a:extLst>
              </p:cNvPr>
              <p:cNvSpPr/>
              <p:nvPr/>
            </p:nvSpPr>
            <p:spPr>
              <a:xfrm>
                <a:off x="395536" y="2348880"/>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aute 5">
                <a:extLst>
                  <a:ext uri="{FF2B5EF4-FFF2-40B4-BE49-F238E27FC236}">
                    <a16:creationId xmlns:a16="http://schemas.microsoft.com/office/drawing/2014/main" id="{C9E75409-D371-42ED-8C9B-D689B0F18DA2}"/>
                  </a:ext>
                </a:extLst>
              </p:cNvPr>
              <p:cNvSpPr/>
              <p:nvPr/>
            </p:nvSpPr>
            <p:spPr>
              <a:xfrm>
                <a:off x="415788" y="2348880"/>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Flussdiagramm: Verbinder 6">
                <a:extLst>
                  <a:ext uri="{FF2B5EF4-FFF2-40B4-BE49-F238E27FC236}">
                    <a16:creationId xmlns:a16="http://schemas.microsoft.com/office/drawing/2014/main" id="{6F66A089-D64C-4FB4-8A18-4102BB572863}"/>
                  </a:ext>
                </a:extLst>
              </p:cNvPr>
              <p:cNvSpPr/>
              <p:nvPr/>
            </p:nvSpPr>
            <p:spPr>
              <a:xfrm>
                <a:off x="395536" y="2348880"/>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Flussdiagramm: Verbinder 7">
                <a:extLst>
                  <a:ext uri="{FF2B5EF4-FFF2-40B4-BE49-F238E27FC236}">
                    <a16:creationId xmlns:a16="http://schemas.microsoft.com/office/drawing/2014/main" id="{4D70E8E8-AA74-440A-9C1C-77A82897D249}"/>
                  </a:ext>
                </a:extLst>
              </p:cNvPr>
              <p:cNvSpPr/>
              <p:nvPr/>
            </p:nvSpPr>
            <p:spPr>
              <a:xfrm>
                <a:off x="406040" y="4957637"/>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Flussdiagramm: Verbinder 8">
                <a:extLst>
                  <a:ext uri="{FF2B5EF4-FFF2-40B4-BE49-F238E27FC236}">
                    <a16:creationId xmlns:a16="http://schemas.microsoft.com/office/drawing/2014/main" id="{DB8AC39A-65B4-4353-9EBE-0902EEDB1CD0}"/>
                  </a:ext>
                </a:extLst>
              </p:cNvPr>
              <p:cNvSpPr/>
              <p:nvPr/>
            </p:nvSpPr>
            <p:spPr>
              <a:xfrm>
                <a:off x="3653149" y="4997178"/>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Flussdiagramm: Zusammenführung 9">
                <a:extLst>
                  <a:ext uri="{FF2B5EF4-FFF2-40B4-BE49-F238E27FC236}">
                    <a16:creationId xmlns:a16="http://schemas.microsoft.com/office/drawing/2014/main" id="{8861B6F3-C761-425D-AF1D-B4C6F833DB4B}"/>
                  </a:ext>
                </a:extLst>
              </p:cNvPr>
              <p:cNvSpPr/>
              <p:nvPr/>
            </p:nvSpPr>
            <p:spPr>
              <a:xfrm>
                <a:off x="2051720" y="2769468"/>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grpSp>
        <p:sp>
          <p:nvSpPr>
            <p:cNvPr id="47" name="Sechseck 46">
              <a:extLst>
                <a:ext uri="{FF2B5EF4-FFF2-40B4-BE49-F238E27FC236}">
                  <a16:creationId xmlns:a16="http://schemas.microsoft.com/office/drawing/2014/main" id="{01A52969-2B37-4911-8EBE-86F3D1F87E7A}"/>
                </a:ext>
              </a:extLst>
            </p:cNvPr>
            <p:cNvSpPr/>
            <p:nvPr/>
          </p:nvSpPr>
          <p:spPr>
            <a:xfrm>
              <a:off x="2134394" y="346308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79007756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D0B03E-A205-2446-9691-25FACAF93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844824"/>
            <a:ext cx="4903530" cy="3691803"/>
          </a:xfrm>
          <a:prstGeom prst="rect">
            <a:avLst/>
          </a:prstGeom>
        </p:spPr>
      </p:pic>
      <p:sp>
        <p:nvSpPr>
          <p:cNvPr id="2" name="Title 1">
            <a:extLst>
              <a:ext uri="{FF2B5EF4-FFF2-40B4-BE49-F238E27FC236}">
                <a16:creationId xmlns:a16="http://schemas.microsoft.com/office/drawing/2014/main" id="{91938345-9D58-E145-BB7F-4C6C54F6074B}"/>
              </a:ext>
            </a:extLst>
          </p:cNvPr>
          <p:cNvSpPr>
            <a:spLocks noGrp="1"/>
          </p:cNvSpPr>
          <p:nvPr>
            <p:ph type="title"/>
          </p:nvPr>
        </p:nvSpPr>
        <p:spPr/>
        <p:txBody>
          <a:bodyPr/>
          <a:lstStyle/>
          <a:p>
            <a:r>
              <a:rPr lang="en-US" dirty="0"/>
              <a:t>RFID Tags</a:t>
            </a:r>
          </a:p>
        </p:txBody>
      </p:sp>
      <p:sp>
        <p:nvSpPr>
          <p:cNvPr id="3" name="Content Placeholder 2">
            <a:extLst>
              <a:ext uri="{FF2B5EF4-FFF2-40B4-BE49-F238E27FC236}">
                <a16:creationId xmlns:a16="http://schemas.microsoft.com/office/drawing/2014/main" id="{E5FB4468-A36C-AC41-8A3D-D8D5D8629317}"/>
              </a:ext>
            </a:extLst>
          </p:cNvPr>
          <p:cNvSpPr>
            <a:spLocks noGrp="1"/>
          </p:cNvSpPr>
          <p:nvPr>
            <p:ph idx="1"/>
          </p:nvPr>
        </p:nvSpPr>
        <p:spPr>
          <a:xfrm>
            <a:off x="519931" y="1007939"/>
            <a:ext cx="8131175" cy="4941341"/>
          </a:xfrm>
        </p:spPr>
        <p:txBody>
          <a:bodyPr/>
          <a:lstStyle/>
          <a:p>
            <a:r>
              <a:rPr lang="en-US" dirty="0"/>
              <a:t>Passive tag: </a:t>
            </a:r>
          </a:p>
          <a:p>
            <a:pPr lvl="1"/>
            <a:r>
              <a:rPr lang="en-US" sz="2000" dirty="0"/>
              <a:t>Paper type</a:t>
            </a:r>
          </a:p>
          <a:p>
            <a:pPr lvl="1"/>
            <a:r>
              <a:rPr lang="en-US" sz="2000" dirty="0"/>
              <a:t>Cheaper</a:t>
            </a:r>
          </a:p>
          <a:p>
            <a:pPr lvl="1"/>
            <a:r>
              <a:rPr lang="en-US" sz="2000" dirty="0"/>
              <a:t>Does not require power supply</a:t>
            </a:r>
          </a:p>
          <a:p>
            <a:pPr lvl="1"/>
            <a:r>
              <a:rPr lang="en-US" sz="2000" dirty="0"/>
              <a:t>Compact</a:t>
            </a:r>
          </a:p>
          <a:p>
            <a:pPr lvl="1"/>
            <a:endParaRPr lang="en-US" sz="2000" dirty="0"/>
          </a:p>
          <a:p>
            <a:r>
              <a:rPr lang="en-US" dirty="0"/>
              <a:t>Frequency of Operation:</a:t>
            </a:r>
          </a:p>
          <a:p>
            <a:pPr lvl="1"/>
            <a:r>
              <a:rPr lang="en-US" sz="2000" dirty="0"/>
              <a:t>125 kHz to 135 kHz</a:t>
            </a:r>
          </a:p>
          <a:p>
            <a:pPr lvl="1"/>
            <a:r>
              <a:rPr lang="en-US" sz="2000" dirty="0"/>
              <a:t>Range: 10 cm </a:t>
            </a:r>
          </a:p>
          <a:p>
            <a:pPr lvl="1"/>
            <a:endParaRPr lang="en-US" sz="2000" dirty="0"/>
          </a:p>
          <a:p>
            <a:r>
              <a:rPr lang="en-US" dirty="0"/>
              <a:t>Working Principle:</a:t>
            </a:r>
          </a:p>
          <a:p>
            <a:pPr lvl="1"/>
            <a:r>
              <a:rPr lang="en-US" sz="2000" dirty="0"/>
              <a:t>Inductive coupling (Near field coupling)</a:t>
            </a:r>
          </a:p>
        </p:txBody>
      </p:sp>
      <p:sp>
        <p:nvSpPr>
          <p:cNvPr id="4" name="Date Placeholder 3">
            <a:extLst>
              <a:ext uri="{FF2B5EF4-FFF2-40B4-BE49-F238E27FC236}">
                <a16:creationId xmlns:a16="http://schemas.microsoft.com/office/drawing/2014/main" id="{5C96725B-C41A-AC40-80AF-39E7B06DC52C}"/>
              </a:ext>
            </a:extLst>
          </p:cNvPr>
          <p:cNvSpPr>
            <a:spLocks noGrp="1"/>
          </p:cNvSpPr>
          <p:nvPr>
            <p:ph type="dt" sz="half" idx="10"/>
          </p:nvPr>
        </p:nvSpPr>
        <p:spPr/>
        <p:txBody>
          <a:bodyPr/>
          <a:lstStyle/>
          <a:p>
            <a:fld id="{4B94FBF6-B6D4-4A60-89A2-A8869DBF6FA6}" type="slidenum">
              <a:rPr lang="de-DE" smtClean="0"/>
              <a:pPr/>
              <a:t>15</a:t>
            </a:fld>
            <a:endParaRPr lang="de-DE"/>
          </a:p>
        </p:txBody>
      </p:sp>
    </p:spTree>
    <p:extLst>
      <p:ext uri="{BB962C8B-B14F-4D97-AF65-F5344CB8AC3E}">
        <p14:creationId xmlns:p14="http://schemas.microsoft.com/office/powerpoint/2010/main" val="36176289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C36F-8046-4744-9401-3BADA2EE7D0D}"/>
              </a:ext>
            </a:extLst>
          </p:cNvPr>
          <p:cNvSpPr>
            <a:spLocks noGrp="1"/>
          </p:cNvSpPr>
          <p:nvPr>
            <p:ph type="title"/>
          </p:nvPr>
        </p:nvSpPr>
        <p:spPr/>
        <p:txBody>
          <a:bodyPr/>
          <a:lstStyle/>
          <a:p>
            <a:r>
              <a:rPr lang="en-US" dirty="0"/>
              <a:t>Working Principle</a:t>
            </a:r>
          </a:p>
        </p:txBody>
      </p:sp>
      <p:sp>
        <p:nvSpPr>
          <p:cNvPr id="3" name="Content Placeholder 2">
            <a:extLst>
              <a:ext uri="{FF2B5EF4-FFF2-40B4-BE49-F238E27FC236}">
                <a16:creationId xmlns:a16="http://schemas.microsoft.com/office/drawing/2014/main" id="{3A2709F2-B826-C84F-9746-0F27E26084E0}"/>
              </a:ext>
            </a:extLst>
          </p:cNvPr>
          <p:cNvSpPr>
            <a:spLocks noGrp="1"/>
          </p:cNvSpPr>
          <p:nvPr>
            <p:ph idx="1"/>
          </p:nvPr>
        </p:nvSpPr>
        <p:spPr>
          <a:xfrm>
            <a:off x="3635896" y="1341438"/>
            <a:ext cx="4992167" cy="4683125"/>
          </a:xfrm>
        </p:spPr>
        <p:txBody>
          <a:bodyPr/>
          <a:lstStyle/>
          <a:p>
            <a:r>
              <a:rPr lang="en-US" dirty="0"/>
              <a:t>Inductive coupling (Near field coupling)</a:t>
            </a:r>
          </a:p>
          <a:p>
            <a:endParaRPr lang="en-US" dirty="0"/>
          </a:p>
          <a:p>
            <a:pPr lvl="1"/>
            <a:r>
              <a:rPr lang="en-US" dirty="0"/>
              <a:t>Induce enough Power into Tags</a:t>
            </a:r>
          </a:p>
          <a:p>
            <a:pPr lvl="1"/>
            <a:endParaRPr lang="en-US" dirty="0"/>
          </a:p>
          <a:p>
            <a:pPr lvl="1"/>
            <a:r>
              <a:rPr lang="en-US" dirty="0"/>
              <a:t>Synchronization clock to tag</a:t>
            </a:r>
          </a:p>
          <a:p>
            <a:pPr lvl="1"/>
            <a:endParaRPr lang="en-US" dirty="0"/>
          </a:p>
          <a:p>
            <a:pPr lvl="1"/>
            <a:r>
              <a:rPr lang="en-US" dirty="0"/>
              <a:t>Acts as a carrier for the return data from tags</a:t>
            </a:r>
          </a:p>
          <a:p>
            <a:endParaRPr lang="en-US" dirty="0"/>
          </a:p>
        </p:txBody>
      </p:sp>
      <p:sp>
        <p:nvSpPr>
          <p:cNvPr id="4" name="Date Placeholder 3">
            <a:extLst>
              <a:ext uri="{FF2B5EF4-FFF2-40B4-BE49-F238E27FC236}">
                <a16:creationId xmlns:a16="http://schemas.microsoft.com/office/drawing/2014/main" id="{9E52AB83-BF21-7249-857C-59B55258FEFE}"/>
              </a:ext>
            </a:extLst>
          </p:cNvPr>
          <p:cNvSpPr>
            <a:spLocks noGrp="1"/>
          </p:cNvSpPr>
          <p:nvPr>
            <p:ph type="dt" sz="half" idx="10"/>
          </p:nvPr>
        </p:nvSpPr>
        <p:spPr/>
        <p:txBody>
          <a:bodyPr/>
          <a:lstStyle/>
          <a:p>
            <a:fld id="{4B94FBF6-B6D4-4A60-89A2-A8869DBF6FA6}" type="slidenum">
              <a:rPr lang="de-DE" smtClean="0"/>
              <a:pPr/>
              <a:t>16</a:t>
            </a:fld>
            <a:endParaRPr lang="de-DE"/>
          </a:p>
        </p:txBody>
      </p:sp>
      <p:sp>
        <p:nvSpPr>
          <p:cNvPr id="5" name="Rounded Rectangle 4">
            <a:extLst>
              <a:ext uri="{FF2B5EF4-FFF2-40B4-BE49-F238E27FC236}">
                <a16:creationId xmlns:a16="http://schemas.microsoft.com/office/drawing/2014/main" id="{48FD38EA-31C9-1841-922F-4EFE4B798080}"/>
              </a:ext>
            </a:extLst>
          </p:cNvPr>
          <p:cNvSpPr/>
          <p:nvPr/>
        </p:nvSpPr>
        <p:spPr>
          <a:xfrm>
            <a:off x="611560" y="2636912"/>
            <a:ext cx="2736304"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RFID Reader</a:t>
            </a:r>
          </a:p>
        </p:txBody>
      </p:sp>
    </p:spTree>
    <p:extLst>
      <p:ext uri="{BB962C8B-B14F-4D97-AF65-F5344CB8AC3E}">
        <p14:creationId xmlns:p14="http://schemas.microsoft.com/office/powerpoint/2010/main" val="30999464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4" name="Date Placeholder 3">
            <a:extLst>
              <a:ext uri="{FF2B5EF4-FFF2-40B4-BE49-F238E27FC236}">
                <a16:creationId xmlns:a16="http://schemas.microsoft.com/office/drawing/2014/main" id="{4735FB92-2BDF-D243-AE4F-E82375878632}"/>
              </a:ext>
            </a:extLst>
          </p:cNvPr>
          <p:cNvSpPr>
            <a:spLocks noGrp="1"/>
          </p:cNvSpPr>
          <p:nvPr>
            <p:ph type="dt" sz="half" idx="10"/>
          </p:nvPr>
        </p:nvSpPr>
        <p:spPr/>
        <p:txBody>
          <a:bodyPr/>
          <a:lstStyle/>
          <a:p>
            <a:fld id="{4B94FBF6-B6D4-4A60-89A2-A8869DBF6FA6}" type="slidenum">
              <a:rPr lang="de-DE" smtClean="0"/>
              <a:pPr/>
              <a:t>17</a:t>
            </a:fld>
            <a:endParaRPr lang="de-DE"/>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1296144" cy="400110"/>
          </a:xfrm>
          <a:prstGeom prst="rect">
            <a:avLst/>
          </a:prstGeom>
          <a:noFill/>
        </p:spPr>
        <p:txBody>
          <a:bodyPr wrap="square" rtlCol="0">
            <a:spAutoFit/>
          </a:bodyPr>
          <a:lstStyle/>
          <a:p>
            <a:r>
              <a:rPr lang="en-US" sz="2000" dirty="0">
                <a:solidFill>
                  <a:srgbClr val="00B0F0"/>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rgbClr val="00B0F0"/>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636912"/>
            <a:ext cx="496730" cy="115212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rgbClr val="00B0F0"/>
                </a:solidFill>
                <a:latin typeface="+mn-lt"/>
              </a:rPr>
              <a:t>Clock</a:t>
            </a:r>
          </a:p>
        </p:txBody>
      </p:sp>
    </p:spTree>
    <p:extLst>
      <p:ext uri="{BB962C8B-B14F-4D97-AF65-F5344CB8AC3E}">
        <p14:creationId xmlns:p14="http://schemas.microsoft.com/office/powerpoint/2010/main" val="6913198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in our project</a:t>
            </a:r>
            <a:endParaRPr lang="de-DE" dirty="0"/>
          </a:p>
        </p:txBody>
      </p:sp>
      <p:sp>
        <p:nvSpPr>
          <p:cNvPr id="3" name="Content Placeholder 2"/>
          <p:cNvSpPr>
            <a:spLocks noGrp="1"/>
          </p:cNvSpPr>
          <p:nvPr>
            <p:ph idx="1"/>
          </p:nvPr>
        </p:nvSpPr>
        <p:spPr>
          <a:xfrm>
            <a:off x="2915816" y="1341438"/>
            <a:ext cx="3630326" cy="4683125"/>
          </a:xfrm>
        </p:spPr>
        <p:txBody>
          <a:bodyPr/>
          <a:lstStyle/>
          <a:p>
            <a:pPr marL="0" indent="0">
              <a:buNone/>
            </a:pPr>
            <a:r>
              <a:rPr lang="en-GB" b="1" dirty="0">
                <a:solidFill>
                  <a:srgbClr val="00B050"/>
                </a:solidFill>
              </a:rPr>
              <a:t>System 2</a:t>
            </a:r>
          </a:p>
          <a:p>
            <a:pPr marL="0" indent="0">
              <a:buNone/>
            </a:pPr>
            <a:r>
              <a:rPr lang="en-GB" dirty="0"/>
              <a:t>1 reader at robot</a:t>
            </a:r>
          </a:p>
          <a:p>
            <a:pPr marL="0" indent="0">
              <a:buNone/>
            </a:pPr>
            <a:r>
              <a:rPr lang="en-GB" dirty="0"/>
              <a:t>many passive tags</a:t>
            </a:r>
          </a:p>
        </p:txBody>
      </p:sp>
      <p:sp>
        <p:nvSpPr>
          <p:cNvPr id="4" name="Date Placeholder 3"/>
          <p:cNvSpPr>
            <a:spLocks noGrp="1"/>
          </p:cNvSpPr>
          <p:nvPr>
            <p:ph type="dt" sz="half" idx="10"/>
          </p:nvPr>
        </p:nvSpPr>
        <p:spPr/>
        <p:txBody>
          <a:bodyPr/>
          <a:lstStyle/>
          <a:p>
            <a:fld id="{4B94FBF6-B6D4-4A60-89A2-A8869DBF6FA6}" type="slidenum">
              <a:rPr lang="de-DE" smtClean="0"/>
              <a:pPr/>
              <a:t>18</a:t>
            </a:fld>
            <a:endParaRPr lang="de-DE"/>
          </a:p>
        </p:txBody>
      </p:sp>
      <p:grpSp>
        <p:nvGrpSpPr>
          <p:cNvPr id="46" name="Gruppieren 45">
            <a:extLst>
              <a:ext uri="{FF2B5EF4-FFF2-40B4-BE49-F238E27FC236}">
                <a16:creationId xmlns:a16="http://schemas.microsoft.com/office/drawing/2014/main" id="{0104171C-5762-4F45-8284-3AD1F5394681}"/>
              </a:ext>
            </a:extLst>
          </p:cNvPr>
          <p:cNvGrpSpPr/>
          <p:nvPr/>
        </p:nvGrpSpPr>
        <p:grpSpPr>
          <a:xfrm>
            <a:off x="2915816" y="2852936"/>
            <a:ext cx="3621732" cy="3008338"/>
            <a:chOff x="4997737" y="2852936"/>
            <a:chExt cx="3621732" cy="3008338"/>
          </a:xfrm>
        </p:grpSpPr>
        <p:sp>
          <p:nvSpPr>
            <p:cNvPr id="15" name="Rechteck 14">
              <a:extLst>
                <a:ext uri="{FF2B5EF4-FFF2-40B4-BE49-F238E27FC236}">
                  <a16:creationId xmlns:a16="http://schemas.microsoft.com/office/drawing/2014/main" id="{8C90B783-B4BE-41EC-971E-CACF22F39532}"/>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aute 15">
              <a:extLst>
                <a:ext uri="{FF2B5EF4-FFF2-40B4-BE49-F238E27FC236}">
                  <a16:creationId xmlns:a16="http://schemas.microsoft.com/office/drawing/2014/main" id="{8839C865-BDCB-4D14-8790-D280FC6CDC28}"/>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25" name="Gruppieren 24">
              <a:extLst>
                <a:ext uri="{FF2B5EF4-FFF2-40B4-BE49-F238E27FC236}">
                  <a16:creationId xmlns:a16="http://schemas.microsoft.com/office/drawing/2014/main" id="{F3CAA82A-2BEE-4BFD-B16E-50C011AAD481}"/>
                </a:ext>
              </a:extLst>
            </p:cNvPr>
            <p:cNvGrpSpPr/>
            <p:nvPr/>
          </p:nvGrpSpPr>
          <p:grpSpPr>
            <a:xfrm>
              <a:off x="5378029" y="3211588"/>
              <a:ext cx="219584" cy="2466129"/>
              <a:chOff x="5309679" y="3211588"/>
              <a:chExt cx="219584" cy="2466129"/>
            </a:xfrm>
          </p:grpSpPr>
          <p:sp>
            <p:nvSpPr>
              <p:cNvPr id="21" name="Sechseck 20">
                <a:extLst>
                  <a:ext uri="{FF2B5EF4-FFF2-40B4-BE49-F238E27FC236}">
                    <a16:creationId xmlns:a16="http://schemas.microsoft.com/office/drawing/2014/main" id="{FC24ADA0-F539-4CF3-A201-6F6957E16DEC}"/>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21">
                <a:extLst>
                  <a:ext uri="{FF2B5EF4-FFF2-40B4-BE49-F238E27FC236}">
                    <a16:creationId xmlns:a16="http://schemas.microsoft.com/office/drawing/2014/main" id="{1E712670-A520-4622-B62B-422C7A50CC6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Sechseck 22">
                <a:extLst>
                  <a:ext uri="{FF2B5EF4-FFF2-40B4-BE49-F238E27FC236}">
                    <a16:creationId xmlns:a16="http://schemas.microsoft.com/office/drawing/2014/main" id="{09C7AE34-0593-413F-A271-05C460C10860}"/>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23">
                <a:extLst>
                  <a:ext uri="{FF2B5EF4-FFF2-40B4-BE49-F238E27FC236}">
                    <a16:creationId xmlns:a16="http://schemas.microsoft.com/office/drawing/2014/main" id="{54F81B41-BEF4-4656-9309-C3131D81DD74}"/>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26" name="Gruppieren 25">
              <a:extLst>
                <a:ext uri="{FF2B5EF4-FFF2-40B4-BE49-F238E27FC236}">
                  <a16:creationId xmlns:a16="http://schemas.microsoft.com/office/drawing/2014/main" id="{592E6800-2460-4D7E-B121-03843E25919D}"/>
                </a:ext>
              </a:extLst>
            </p:cNvPr>
            <p:cNvGrpSpPr/>
            <p:nvPr/>
          </p:nvGrpSpPr>
          <p:grpSpPr>
            <a:xfrm>
              <a:off x="6041703" y="3200502"/>
              <a:ext cx="219584" cy="2466129"/>
              <a:chOff x="5309679" y="3211588"/>
              <a:chExt cx="219584" cy="2466129"/>
            </a:xfrm>
          </p:grpSpPr>
          <p:sp>
            <p:nvSpPr>
              <p:cNvPr id="27" name="Sechseck 26">
                <a:extLst>
                  <a:ext uri="{FF2B5EF4-FFF2-40B4-BE49-F238E27FC236}">
                    <a16:creationId xmlns:a16="http://schemas.microsoft.com/office/drawing/2014/main" id="{94870C8B-D8CF-430D-A472-ED6344AB72FA}"/>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27">
                <a:extLst>
                  <a:ext uri="{FF2B5EF4-FFF2-40B4-BE49-F238E27FC236}">
                    <a16:creationId xmlns:a16="http://schemas.microsoft.com/office/drawing/2014/main" id="{BC660CD8-8CA3-4638-906F-97BBD85C737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Sechseck 28">
                <a:extLst>
                  <a:ext uri="{FF2B5EF4-FFF2-40B4-BE49-F238E27FC236}">
                    <a16:creationId xmlns:a16="http://schemas.microsoft.com/office/drawing/2014/main" id="{AE2E920E-5A49-4D11-817C-5C871C9820F6}"/>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29">
                <a:extLst>
                  <a:ext uri="{FF2B5EF4-FFF2-40B4-BE49-F238E27FC236}">
                    <a16:creationId xmlns:a16="http://schemas.microsoft.com/office/drawing/2014/main" id="{36AF9688-54B7-4AED-ADAB-A6F98B849C42}"/>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31" name="Gruppieren 30">
              <a:extLst>
                <a:ext uri="{FF2B5EF4-FFF2-40B4-BE49-F238E27FC236}">
                  <a16:creationId xmlns:a16="http://schemas.microsoft.com/office/drawing/2014/main" id="{9D8FEB0A-8A43-4A9B-9FE9-C8C9F76C193C}"/>
                </a:ext>
              </a:extLst>
            </p:cNvPr>
            <p:cNvGrpSpPr/>
            <p:nvPr/>
          </p:nvGrpSpPr>
          <p:grpSpPr>
            <a:xfrm>
              <a:off x="6708937" y="3211588"/>
              <a:ext cx="219584" cy="2466129"/>
              <a:chOff x="5309679" y="3211588"/>
              <a:chExt cx="219584" cy="2466129"/>
            </a:xfrm>
          </p:grpSpPr>
          <p:sp>
            <p:nvSpPr>
              <p:cNvPr id="32" name="Sechseck 31">
                <a:extLst>
                  <a:ext uri="{FF2B5EF4-FFF2-40B4-BE49-F238E27FC236}">
                    <a16:creationId xmlns:a16="http://schemas.microsoft.com/office/drawing/2014/main" id="{535AD73C-1E16-4E45-AB05-5BA979A14F1E}"/>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3" name="Sechseck 32">
                <a:extLst>
                  <a:ext uri="{FF2B5EF4-FFF2-40B4-BE49-F238E27FC236}">
                    <a16:creationId xmlns:a16="http://schemas.microsoft.com/office/drawing/2014/main" id="{55E7A550-4AA3-4FDC-869B-2DACECC22662}"/>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33">
                <a:extLst>
                  <a:ext uri="{FF2B5EF4-FFF2-40B4-BE49-F238E27FC236}">
                    <a16:creationId xmlns:a16="http://schemas.microsoft.com/office/drawing/2014/main" id="{A4B9589C-2AE5-4F71-BC44-358C238E99CC}"/>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5" name="Sechseck 34">
                <a:extLst>
                  <a:ext uri="{FF2B5EF4-FFF2-40B4-BE49-F238E27FC236}">
                    <a16:creationId xmlns:a16="http://schemas.microsoft.com/office/drawing/2014/main" id="{D4DEE8AE-EB7C-4D9A-8477-DF2400930B3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36" name="Gruppieren 35">
              <a:extLst>
                <a:ext uri="{FF2B5EF4-FFF2-40B4-BE49-F238E27FC236}">
                  <a16:creationId xmlns:a16="http://schemas.microsoft.com/office/drawing/2014/main" id="{EFAD0FE9-7229-419E-846A-0AE6B8A0005E}"/>
                </a:ext>
              </a:extLst>
            </p:cNvPr>
            <p:cNvGrpSpPr/>
            <p:nvPr/>
          </p:nvGrpSpPr>
          <p:grpSpPr>
            <a:xfrm>
              <a:off x="7405765" y="3198092"/>
              <a:ext cx="219584" cy="2466129"/>
              <a:chOff x="5309679" y="3211588"/>
              <a:chExt cx="219584" cy="2466129"/>
            </a:xfrm>
          </p:grpSpPr>
          <p:sp>
            <p:nvSpPr>
              <p:cNvPr id="37" name="Sechseck 36">
                <a:extLst>
                  <a:ext uri="{FF2B5EF4-FFF2-40B4-BE49-F238E27FC236}">
                    <a16:creationId xmlns:a16="http://schemas.microsoft.com/office/drawing/2014/main" id="{FB2101D7-C4BA-4F85-89A7-CD4273A5D36D}"/>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8" name="Sechseck 37">
                <a:extLst>
                  <a:ext uri="{FF2B5EF4-FFF2-40B4-BE49-F238E27FC236}">
                    <a16:creationId xmlns:a16="http://schemas.microsoft.com/office/drawing/2014/main" id="{0484C5B0-684B-4CBF-A783-EE769C65B8DA}"/>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9" name="Sechseck 38">
                <a:extLst>
                  <a:ext uri="{FF2B5EF4-FFF2-40B4-BE49-F238E27FC236}">
                    <a16:creationId xmlns:a16="http://schemas.microsoft.com/office/drawing/2014/main" id="{FAD258E8-64FB-43C8-8653-F51E867A338C}"/>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0" name="Sechseck 39">
                <a:extLst>
                  <a:ext uri="{FF2B5EF4-FFF2-40B4-BE49-F238E27FC236}">
                    <a16:creationId xmlns:a16="http://schemas.microsoft.com/office/drawing/2014/main" id="{79FB2126-36B0-4759-BE73-727B8DEF2C8E}"/>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41" name="Gruppieren 40">
              <a:extLst>
                <a:ext uri="{FF2B5EF4-FFF2-40B4-BE49-F238E27FC236}">
                  <a16:creationId xmlns:a16="http://schemas.microsoft.com/office/drawing/2014/main" id="{5916DF85-297E-4B6F-B29B-6B0B20F62EE7}"/>
                </a:ext>
              </a:extLst>
            </p:cNvPr>
            <p:cNvGrpSpPr/>
            <p:nvPr/>
          </p:nvGrpSpPr>
          <p:grpSpPr>
            <a:xfrm>
              <a:off x="8034365" y="3175584"/>
              <a:ext cx="219584" cy="2466129"/>
              <a:chOff x="5309679" y="3211588"/>
              <a:chExt cx="219584" cy="2466129"/>
            </a:xfrm>
          </p:grpSpPr>
          <p:sp>
            <p:nvSpPr>
              <p:cNvPr id="42" name="Sechseck 41">
                <a:extLst>
                  <a:ext uri="{FF2B5EF4-FFF2-40B4-BE49-F238E27FC236}">
                    <a16:creationId xmlns:a16="http://schemas.microsoft.com/office/drawing/2014/main" id="{1735F629-6D5E-4DFD-867F-94C7D8FF2AA0}"/>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3" name="Sechseck 42">
                <a:extLst>
                  <a:ext uri="{FF2B5EF4-FFF2-40B4-BE49-F238E27FC236}">
                    <a16:creationId xmlns:a16="http://schemas.microsoft.com/office/drawing/2014/main" id="{5ADB1788-302C-4E96-A78D-553F306E90C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4" name="Sechseck 43">
                <a:extLst>
                  <a:ext uri="{FF2B5EF4-FFF2-40B4-BE49-F238E27FC236}">
                    <a16:creationId xmlns:a16="http://schemas.microsoft.com/office/drawing/2014/main" id="{5F6A0EAA-C362-4F3A-AD9C-0A68C1B3C23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5" name="Sechseck 44">
                <a:extLst>
                  <a:ext uri="{FF2B5EF4-FFF2-40B4-BE49-F238E27FC236}">
                    <a16:creationId xmlns:a16="http://schemas.microsoft.com/office/drawing/2014/main" id="{F47FCF93-4832-4900-9FE9-3068BCD8CC46}"/>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20" name="Flussdiagramm: Zusammenführung 19">
              <a:extLst>
                <a:ext uri="{FF2B5EF4-FFF2-40B4-BE49-F238E27FC236}">
                  <a16:creationId xmlns:a16="http://schemas.microsoft.com/office/drawing/2014/main" id="{ABF814BE-B01F-4140-A8AF-2326CE1B4348}"/>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8" name="Flussdiagramm: Verbinder 17">
              <a:extLst>
                <a:ext uri="{FF2B5EF4-FFF2-40B4-BE49-F238E27FC236}">
                  <a16:creationId xmlns:a16="http://schemas.microsoft.com/office/drawing/2014/main" id="{B46DC6C7-163C-47D2-BD23-294581B66DCA}"/>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26132929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832AD-9618-6C4D-A36A-B24ECF36DD34}"/>
              </a:ext>
            </a:extLst>
          </p:cNvPr>
          <p:cNvSpPr>
            <a:spLocks noGrp="1"/>
          </p:cNvSpPr>
          <p:nvPr>
            <p:ph type="title"/>
          </p:nvPr>
        </p:nvSpPr>
        <p:spPr/>
        <p:txBody>
          <a:bodyPr/>
          <a:lstStyle/>
          <a:p>
            <a:r>
              <a:rPr lang="en-US" dirty="0"/>
              <a:t>Robot Hardware Setup</a:t>
            </a:r>
          </a:p>
        </p:txBody>
      </p:sp>
      <p:sp>
        <p:nvSpPr>
          <p:cNvPr id="4" name="Date Placeholder 3">
            <a:extLst>
              <a:ext uri="{FF2B5EF4-FFF2-40B4-BE49-F238E27FC236}">
                <a16:creationId xmlns:a16="http://schemas.microsoft.com/office/drawing/2014/main" id="{9F743655-BE2E-E04D-BE83-B90983F82244}"/>
              </a:ext>
            </a:extLst>
          </p:cNvPr>
          <p:cNvSpPr>
            <a:spLocks noGrp="1"/>
          </p:cNvSpPr>
          <p:nvPr>
            <p:ph type="dt" sz="half" idx="10"/>
          </p:nvPr>
        </p:nvSpPr>
        <p:spPr/>
        <p:txBody>
          <a:bodyPr/>
          <a:lstStyle/>
          <a:p>
            <a:fld id="{4B94FBF6-B6D4-4A60-89A2-A8869DBF6FA6}" type="slidenum">
              <a:rPr lang="de-DE" smtClean="0"/>
              <a:pPr/>
              <a:t>19</a:t>
            </a:fld>
            <a:endParaRPr lang="de-DE"/>
          </a:p>
        </p:txBody>
      </p:sp>
      <p:sp>
        <p:nvSpPr>
          <p:cNvPr id="6" name="Rounded Rectangle 5">
            <a:extLst>
              <a:ext uri="{FF2B5EF4-FFF2-40B4-BE49-F238E27FC236}">
                <a16:creationId xmlns:a16="http://schemas.microsoft.com/office/drawing/2014/main" id="{A1445359-7D26-AD42-A6CC-6CFF49A37973}"/>
              </a:ext>
            </a:extLst>
          </p:cNvPr>
          <p:cNvSpPr/>
          <p:nvPr/>
        </p:nvSpPr>
        <p:spPr>
          <a:xfrm>
            <a:off x="971599"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D4312AA3-B52E-4544-A84C-3D2109062746}"/>
              </a:ext>
            </a:extLst>
          </p:cNvPr>
          <p:cNvSpPr txBox="1"/>
          <p:nvPr/>
        </p:nvSpPr>
        <p:spPr>
          <a:xfrm>
            <a:off x="3701154" y="5183769"/>
            <a:ext cx="1501693" cy="584775"/>
          </a:xfrm>
          <a:prstGeom prst="rect">
            <a:avLst/>
          </a:prstGeom>
          <a:noFill/>
        </p:spPr>
        <p:txBody>
          <a:bodyPr wrap="square" rtlCol="0">
            <a:spAutoFit/>
          </a:bodyPr>
          <a:lstStyle/>
          <a:p>
            <a:r>
              <a:rPr lang="en-US" sz="3200" b="1" dirty="0">
                <a:solidFill>
                  <a:srgbClr val="0070C0"/>
                </a:solidFill>
                <a:latin typeface="+mn-lt"/>
              </a:rPr>
              <a:t>Robot</a:t>
            </a:r>
          </a:p>
        </p:txBody>
      </p:sp>
      <p:sp>
        <p:nvSpPr>
          <p:cNvPr id="8" name="Rounded Rectangle 7">
            <a:extLst>
              <a:ext uri="{FF2B5EF4-FFF2-40B4-BE49-F238E27FC236}">
                <a16:creationId xmlns:a16="http://schemas.microsoft.com/office/drawing/2014/main" id="{0C161066-D85D-CD4C-A868-B2C96CC5E73E}"/>
              </a:ext>
            </a:extLst>
          </p:cNvPr>
          <p:cNvSpPr/>
          <p:nvPr/>
        </p:nvSpPr>
        <p:spPr>
          <a:xfrm>
            <a:off x="1223628" y="1824286"/>
            <a:ext cx="2016224" cy="100811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sp>
        <p:nvSpPr>
          <p:cNvPr id="9" name="Rounded Rectangle 8">
            <a:extLst>
              <a:ext uri="{FF2B5EF4-FFF2-40B4-BE49-F238E27FC236}">
                <a16:creationId xmlns:a16="http://schemas.microsoft.com/office/drawing/2014/main" id="{52E73EF9-1514-7C41-917F-958A13A023E3}"/>
              </a:ext>
            </a:extLst>
          </p:cNvPr>
          <p:cNvSpPr/>
          <p:nvPr/>
        </p:nvSpPr>
        <p:spPr>
          <a:xfrm>
            <a:off x="1655676" y="3912518"/>
            <a:ext cx="1152128" cy="6480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WiFi</a:t>
            </a:r>
            <a:r>
              <a:rPr lang="en-US" sz="2000" dirty="0"/>
              <a:t> module</a:t>
            </a:r>
          </a:p>
        </p:txBody>
      </p:sp>
      <p:cxnSp>
        <p:nvCxnSpPr>
          <p:cNvPr id="13" name="Straight Arrow Connector 12">
            <a:extLst>
              <a:ext uri="{FF2B5EF4-FFF2-40B4-BE49-F238E27FC236}">
                <a16:creationId xmlns:a16="http://schemas.microsoft.com/office/drawing/2014/main" id="{8AE88A13-69AC-084B-8FD3-3353847F5C3D}"/>
              </a:ext>
            </a:extLst>
          </p:cNvPr>
          <p:cNvCxnSpPr>
            <a:cxnSpLocks/>
            <a:stCxn id="8" idx="2"/>
            <a:endCxn id="9" idx="0"/>
          </p:cNvCxnSpPr>
          <p:nvPr/>
        </p:nvCxnSpPr>
        <p:spPr>
          <a:xfrm>
            <a:off x="2231740" y="2832398"/>
            <a:ext cx="0" cy="108012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8" name="Rounded Rectangle 27">
            <a:extLst>
              <a:ext uri="{FF2B5EF4-FFF2-40B4-BE49-F238E27FC236}">
                <a16:creationId xmlns:a16="http://schemas.microsoft.com/office/drawing/2014/main" id="{47BCCEEC-5631-2D46-B749-D93A6E0DEFAF}"/>
              </a:ext>
            </a:extLst>
          </p:cNvPr>
          <p:cNvSpPr/>
          <p:nvPr/>
        </p:nvSpPr>
        <p:spPr>
          <a:xfrm>
            <a:off x="5412122"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Sensors and Actuators</a:t>
            </a:r>
          </a:p>
        </p:txBody>
      </p:sp>
      <p:cxnSp>
        <p:nvCxnSpPr>
          <p:cNvPr id="29" name="Straight Arrow Connector 28">
            <a:extLst>
              <a:ext uri="{FF2B5EF4-FFF2-40B4-BE49-F238E27FC236}">
                <a16:creationId xmlns:a16="http://schemas.microsoft.com/office/drawing/2014/main" id="{517A4A57-7D9E-F74A-8043-5D03E5D80BCA}"/>
              </a:ext>
            </a:extLst>
          </p:cNvPr>
          <p:cNvCxnSpPr>
            <a:cxnSpLocks/>
            <a:endCxn id="8" idx="3"/>
          </p:cNvCxnSpPr>
          <p:nvPr/>
        </p:nvCxnSpPr>
        <p:spPr>
          <a:xfrm flipH="1">
            <a:off x="3239852" y="2328342"/>
            <a:ext cx="2172270" cy="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7867358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a:t>Agenda</a:t>
            </a:r>
            <a:endParaRPr lang="es-CO" dirty="0"/>
          </a:p>
        </p:txBody>
      </p:sp>
      <p:sp>
        <p:nvSpPr>
          <p:cNvPr id="3" name="Marcador de contenido 2"/>
          <p:cNvSpPr>
            <a:spLocks noGrp="1"/>
          </p:cNvSpPr>
          <p:nvPr>
            <p:ph idx="1"/>
          </p:nvPr>
        </p:nvSpPr>
        <p:spPr/>
        <p:txBody>
          <a:bodyPr/>
          <a:lstStyle/>
          <a:p>
            <a:pPr marL="457200" indent="-457200">
              <a:buFont typeface="+mj-lt"/>
              <a:buAutoNum type="arabicPeriod"/>
            </a:pPr>
            <a:r>
              <a:rPr lang="es-CO" dirty="0"/>
              <a:t>Introduction </a:t>
            </a:r>
          </a:p>
          <a:p>
            <a:pPr marL="457200" indent="-457200">
              <a:buFont typeface="+mj-lt"/>
              <a:buAutoNum type="arabicPeriod"/>
            </a:pPr>
            <a:r>
              <a:rPr lang="es-CO" dirty="0"/>
              <a:t>Organization and workflow</a:t>
            </a:r>
          </a:p>
          <a:p>
            <a:pPr marL="457200" indent="-457200">
              <a:buFont typeface="+mj-lt"/>
              <a:buAutoNum type="arabicPeriod"/>
            </a:pPr>
            <a:r>
              <a:rPr lang="es-CO" dirty="0"/>
              <a:t>Motivation and selection process</a:t>
            </a:r>
          </a:p>
          <a:p>
            <a:pPr marL="457200" indent="-457200">
              <a:buFont typeface="+mj-lt"/>
              <a:buAutoNum type="arabicPeriod"/>
            </a:pPr>
            <a:r>
              <a:rPr lang="en-GB" dirty="0"/>
              <a:t>Radio-frequency identification</a:t>
            </a:r>
          </a:p>
          <a:p>
            <a:pPr marL="457200" indent="-457200">
              <a:buFont typeface="+mj-lt"/>
              <a:buAutoNum type="arabicPeriod"/>
            </a:pPr>
            <a:r>
              <a:rPr lang="es-CO" dirty="0"/>
              <a:t>Simulation</a:t>
            </a:r>
          </a:p>
          <a:p>
            <a:pPr marL="457200" indent="-457200">
              <a:buFont typeface="+mj-lt"/>
              <a:buAutoNum type="arabicPeriod"/>
            </a:pPr>
            <a:r>
              <a:rPr lang="es-CO" dirty="0"/>
              <a:t>Implementation</a:t>
            </a:r>
          </a:p>
          <a:p>
            <a:pPr marL="457200" indent="-457200">
              <a:buFont typeface="+mj-lt"/>
              <a:buAutoNum type="arabicPeriod"/>
            </a:pPr>
            <a:r>
              <a:rPr lang="es-CO" dirty="0"/>
              <a:t>Demonstration </a:t>
            </a:r>
          </a:p>
          <a:p>
            <a:pPr marL="457200" indent="-457200">
              <a:buFont typeface="+mj-lt"/>
              <a:buAutoNum type="arabicPeriod"/>
            </a:pPr>
            <a:r>
              <a:rPr lang="es-CO" dirty="0"/>
              <a:t>Conclusions and future work</a:t>
            </a:r>
          </a:p>
        </p:txBody>
      </p:sp>
    </p:spTree>
    <p:extLst>
      <p:ext uri="{BB962C8B-B14F-4D97-AF65-F5344CB8AC3E}">
        <p14:creationId xmlns:p14="http://schemas.microsoft.com/office/powerpoint/2010/main" val="293944600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832AD-9618-6C4D-A36A-B24ECF36DD34}"/>
              </a:ext>
            </a:extLst>
          </p:cNvPr>
          <p:cNvSpPr>
            <a:spLocks noGrp="1"/>
          </p:cNvSpPr>
          <p:nvPr>
            <p:ph type="title"/>
          </p:nvPr>
        </p:nvSpPr>
        <p:spPr/>
        <p:txBody>
          <a:bodyPr/>
          <a:lstStyle/>
          <a:p>
            <a:r>
              <a:rPr lang="en-US" dirty="0"/>
              <a:t>Planned Setup 1</a:t>
            </a:r>
          </a:p>
        </p:txBody>
      </p:sp>
      <p:sp>
        <p:nvSpPr>
          <p:cNvPr id="4" name="Date Placeholder 3">
            <a:extLst>
              <a:ext uri="{FF2B5EF4-FFF2-40B4-BE49-F238E27FC236}">
                <a16:creationId xmlns:a16="http://schemas.microsoft.com/office/drawing/2014/main" id="{9F743655-BE2E-E04D-BE83-B90983F82244}"/>
              </a:ext>
            </a:extLst>
          </p:cNvPr>
          <p:cNvSpPr>
            <a:spLocks noGrp="1"/>
          </p:cNvSpPr>
          <p:nvPr>
            <p:ph type="dt" sz="half" idx="10"/>
          </p:nvPr>
        </p:nvSpPr>
        <p:spPr/>
        <p:txBody>
          <a:bodyPr/>
          <a:lstStyle/>
          <a:p>
            <a:fld id="{4B94FBF6-B6D4-4A60-89A2-A8869DBF6FA6}" type="slidenum">
              <a:rPr lang="de-DE" smtClean="0"/>
              <a:pPr/>
              <a:t>20</a:t>
            </a:fld>
            <a:endParaRPr lang="de-DE"/>
          </a:p>
        </p:txBody>
      </p:sp>
      <p:pic>
        <p:nvPicPr>
          <p:cNvPr id="5" name="Content Placeholder 5">
            <a:extLst>
              <a:ext uri="{FF2B5EF4-FFF2-40B4-BE49-F238E27FC236}">
                <a16:creationId xmlns:a16="http://schemas.microsoft.com/office/drawing/2014/main" id="{C807B99B-5803-3D4E-8E85-697587680241}"/>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51208" t="13149"/>
          <a:stretch/>
        </p:blipFill>
        <p:spPr>
          <a:xfrm>
            <a:off x="5170530" y="1340768"/>
            <a:ext cx="3361910" cy="4467771"/>
          </a:xfrm>
        </p:spPr>
      </p:pic>
      <p:sp>
        <p:nvSpPr>
          <p:cNvPr id="6" name="Rounded Rectangle 5">
            <a:extLst>
              <a:ext uri="{FF2B5EF4-FFF2-40B4-BE49-F238E27FC236}">
                <a16:creationId xmlns:a16="http://schemas.microsoft.com/office/drawing/2014/main" id="{A1445359-7D26-AD42-A6CC-6CFF49A37973}"/>
              </a:ext>
            </a:extLst>
          </p:cNvPr>
          <p:cNvSpPr/>
          <p:nvPr/>
        </p:nvSpPr>
        <p:spPr>
          <a:xfrm>
            <a:off x="1043607" y="1649338"/>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D4312AA3-B52E-4544-A84C-3D2109062746}"/>
              </a:ext>
            </a:extLst>
          </p:cNvPr>
          <p:cNvSpPr txBox="1"/>
          <p:nvPr/>
        </p:nvSpPr>
        <p:spPr>
          <a:xfrm>
            <a:off x="1763688" y="5157192"/>
            <a:ext cx="1080120" cy="461665"/>
          </a:xfrm>
          <a:prstGeom prst="rect">
            <a:avLst/>
          </a:prstGeom>
          <a:noFill/>
        </p:spPr>
        <p:txBody>
          <a:bodyPr wrap="square" rtlCol="0">
            <a:spAutoFit/>
          </a:bodyPr>
          <a:lstStyle/>
          <a:p>
            <a:r>
              <a:rPr lang="en-US" sz="2400" b="1" dirty="0">
                <a:solidFill>
                  <a:srgbClr val="0070C0"/>
                </a:solidFill>
                <a:latin typeface="+mn-lt"/>
              </a:rPr>
              <a:t>Robot</a:t>
            </a:r>
          </a:p>
        </p:txBody>
      </p:sp>
      <p:sp>
        <p:nvSpPr>
          <p:cNvPr id="8" name="Rounded Rectangle 7">
            <a:extLst>
              <a:ext uri="{FF2B5EF4-FFF2-40B4-BE49-F238E27FC236}">
                <a16:creationId xmlns:a16="http://schemas.microsoft.com/office/drawing/2014/main" id="{0C161066-D85D-CD4C-A868-B2C96CC5E73E}"/>
              </a:ext>
            </a:extLst>
          </p:cNvPr>
          <p:cNvSpPr/>
          <p:nvPr/>
        </p:nvSpPr>
        <p:spPr>
          <a:xfrm>
            <a:off x="1295636" y="1988840"/>
            <a:ext cx="2016224" cy="100811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sp>
        <p:nvSpPr>
          <p:cNvPr id="9" name="Rounded Rectangle 8">
            <a:extLst>
              <a:ext uri="{FF2B5EF4-FFF2-40B4-BE49-F238E27FC236}">
                <a16:creationId xmlns:a16="http://schemas.microsoft.com/office/drawing/2014/main" id="{52E73EF9-1514-7C41-917F-958A13A023E3}"/>
              </a:ext>
            </a:extLst>
          </p:cNvPr>
          <p:cNvSpPr/>
          <p:nvPr/>
        </p:nvSpPr>
        <p:spPr>
          <a:xfrm>
            <a:off x="1727684" y="4077072"/>
            <a:ext cx="1152128" cy="6480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WiFi</a:t>
            </a:r>
            <a:r>
              <a:rPr lang="en-US" sz="2000" dirty="0"/>
              <a:t> module</a:t>
            </a:r>
          </a:p>
        </p:txBody>
      </p:sp>
      <p:cxnSp>
        <p:nvCxnSpPr>
          <p:cNvPr id="11" name="Straight Arrow Connector 10">
            <a:extLst>
              <a:ext uri="{FF2B5EF4-FFF2-40B4-BE49-F238E27FC236}">
                <a16:creationId xmlns:a16="http://schemas.microsoft.com/office/drawing/2014/main" id="{D59052FC-EDFE-794A-A159-D17A863230AB}"/>
              </a:ext>
            </a:extLst>
          </p:cNvPr>
          <p:cNvCxnSpPr>
            <a:cxnSpLocks/>
            <a:endCxn id="8" idx="3"/>
          </p:cNvCxnSpPr>
          <p:nvPr/>
        </p:nvCxnSpPr>
        <p:spPr>
          <a:xfrm flipH="1">
            <a:off x="3311860" y="2492896"/>
            <a:ext cx="1858672" cy="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8AE88A13-69AC-084B-8FD3-3353847F5C3D}"/>
              </a:ext>
            </a:extLst>
          </p:cNvPr>
          <p:cNvCxnSpPr>
            <a:cxnSpLocks/>
            <a:stCxn id="8" idx="2"/>
            <a:endCxn id="9" idx="0"/>
          </p:cNvCxnSpPr>
          <p:nvPr/>
        </p:nvCxnSpPr>
        <p:spPr>
          <a:xfrm>
            <a:off x="2303748" y="2996952"/>
            <a:ext cx="0" cy="108012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C134772E-4DFA-174F-AFAC-064B3F262115}"/>
              </a:ext>
            </a:extLst>
          </p:cNvPr>
          <p:cNvCxnSpPr>
            <a:cxnSpLocks/>
          </p:cNvCxnSpPr>
          <p:nvPr/>
        </p:nvCxnSpPr>
        <p:spPr>
          <a:xfrm>
            <a:off x="2303748" y="787888"/>
            <a:ext cx="0" cy="1200952"/>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056969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EE271F69-B9A1-F944-BC5E-791FD3113D6B}"/>
              </a:ext>
            </a:extLst>
          </p:cNvPr>
          <p:cNvSpPr/>
          <p:nvPr/>
        </p:nvSpPr>
        <p:spPr>
          <a:xfrm>
            <a:off x="501650" y="1052736"/>
            <a:ext cx="8318822" cy="4968552"/>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98832AD-9618-6C4D-A36A-B24ECF36DD34}"/>
              </a:ext>
            </a:extLst>
          </p:cNvPr>
          <p:cNvSpPr>
            <a:spLocks noGrp="1"/>
          </p:cNvSpPr>
          <p:nvPr>
            <p:ph type="title"/>
          </p:nvPr>
        </p:nvSpPr>
        <p:spPr/>
        <p:txBody>
          <a:bodyPr/>
          <a:lstStyle/>
          <a:p>
            <a:r>
              <a:rPr lang="en-US" dirty="0"/>
              <a:t>Planned Setup 2</a:t>
            </a:r>
          </a:p>
        </p:txBody>
      </p:sp>
      <p:sp>
        <p:nvSpPr>
          <p:cNvPr id="4" name="Date Placeholder 3">
            <a:extLst>
              <a:ext uri="{FF2B5EF4-FFF2-40B4-BE49-F238E27FC236}">
                <a16:creationId xmlns:a16="http://schemas.microsoft.com/office/drawing/2014/main" id="{9F743655-BE2E-E04D-BE83-B90983F82244}"/>
              </a:ext>
            </a:extLst>
          </p:cNvPr>
          <p:cNvSpPr>
            <a:spLocks noGrp="1"/>
          </p:cNvSpPr>
          <p:nvPr>
            <p:ph type="dt" sz="half" idx="10"/>
          </p:nvPr>
        </p:nvSpPr>
        <p:spPr/>
        <p:txBody>
          <a:bodyPr/>
          <a:lstStyle/>
          <a:p>
            <a:fld id="{4B94FBF6-B6D4-4A60-89A2-A8869DBF6FA6}" type="slidenum">
              <a:rPr lang="de-DE" smtClean="0"/>
              <a:pPr/>
              <a:t>21</a:t>
            </a:fld>
            <a:endParaRPr lang="de-DE"/>
          </a:p>
        </p:txBody>
      </p:sp>
      <p:pic>
        <p:nvPicPr>
          <p:cNvPr id="5" name="Content Placeholder 5">
            <a:extLst>
              <a:ext uri="{FF2B5EF4-FFF2-40B4-BE49-F238E27FC236}">
                <a16:creationId xmlns:a16="http://schemas.microsoft.com/office/drawing/2014/main" id="{C807B99B-5803-3D4E-8E85-697587680241}"/>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51208" t="13149"/>
          <a:stretch/>
        </p:blipFill>
        <p:spPr>
          <a:xfrm>
            <a:off x="5170530" y="1340768"/>
            <a:ext cx="3361910" cy="4467771"/>
          </a:xfrm>
        </p:spPr>
      </p:pic>
      <p:sp>
        <p:nvSpPr>
          <p:cNvPr id="6" name="Rounded Rectangle 5">
            <a:extLst>
              <a:ext uri="{FF2B5EF4-FFF2-40B4-BE49-F238E27FC236}">
                <a16:creationId xmlns:a16="http://schemas.microsoft.com/office/drawing/2014/main" id="{A1445359-7D26-AD42-A6CC-6CFF49A37973}"/>
              </a:ext>
            </a:extLst>
          </p:cNvPr>
          <p:cNvSpPr/>
          <p:nvPr/>
        </p:nvSpPr>
        <p:spPr>
          <a:xfrm>
            <a:off x="1043607" y="1649338"/>
            <a:ext cx="2520281" cy="3363838"/>
          </a:xfrm>
          <a:prstGeom prst="roundRect">
            <a:avLst/>
          </a:prstGeom>
          <a:solidFill>
            <a:schemeClr val="accent3">
              <a:lumMod val="6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D4312AA3-B52E-4544-A84C-3D2109062746}"/>
              </a:ext>
            </a:extLst>
          </p:cNvPr>
          <p:cNvSpPr txBox="1"/>
          <p:nvPr/>
        </p:nvSpPr>
        <p:spPr>
          <a:xfrm>
            <a:off x="1421649" y="5157192"/>
            <a:ext cx="1764196" cy="461665"/>
          </a:xfrm>
          <a:prstGeom prst="rect">
            <a:avLst/>
          </a:prstGeom>
          <a:noFill/>
        </p:spPr>
        <p:txBody>
          <a:bodyPr wrap="square" rtlCol="0">
            <a:spAutoFit/>
          </a:bodyPr>
          <a:lstStyle/>
          <a:p>
            <a:r>
              <a:rPr lang="en-US" sz="2400" b="1" dirty="0">
                <a:solidFill>
                  <a:srgbClr val="FFC000"/>
                </a:solidFill>
                <a:latin typeface="+mn-lt"/>
              </a:rPr>
              <a:t>New Setup</a:t>
            </a:r>
          </a:p>
        </p:txBody>
      </p:sp>
      <p:sp>
        <p:nvSpPr>
          <p:cNvPr id="8" name="Rounded Rectangle 7">
            <a:extLst>
              <a:ext uri="{FF2B5EF4-FFF2-40B4-BE49-F238E27FC236}">
                <a16:creationId xmlns:a16="http://schemas.microsoft.com/office/drawing/2014/main" id="{0C161066-D85D-CD4C-A868-B2C96CC5E73E}"/>
              </a:ext>
            </a:extLst>
          </p:cNvPr>
          <p:cNvSpPr/>
          <p:nvPr/>
        </p:nvSpPr>
        <p:spPr>
          <a:xfrm>
            <a:off x="1295636" y="1988840"/>
            <a:ext cx="2016224" cy="100811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a:t>
            </a:r>
          </a:p>
          <a:p>
            <a:pPr algn="ctr"/>
            <a:r>
              <a:rPr lang="en-US" dirty="0"/>
              <a:t>Controller</a:t>
            </a:r>
          </a:p>
        </p:txBody>
      </p:sp>
      <p:sp>
        <p:nvSpPr>
          <p:cNvPr id="9" name="Rounded Rectangle 8">
            <a:extLst>
              <a:ext uri="{FF2B5EF4-FFF2-40B4-BE49-F238E27FC236}">
                <a16:creationId xmlns:a16="http://schemas.microsoft.com/office/drawing/2014/main" id="{52E73EF9-1514-7C41-917F-958A13A023E3}"/>
              </a:ext>
            </a:extLst>
          </p:cNvPr>
          <p:cNvSpPr/>
          <p:nvPr/>
        </p:nvSpPr>
        <p:spPr>
          <a:xfrm>
            <a:off x="1421649" y="4077072"/>
            <a:ext cx="1764195" cy="6480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New </a:t>
            </a:r>
            <a:r>
              <a:rPr lang="en-US" sz="2000" dirty="0" err="1"/>
              <a:t>WiFi</a:t>
            </a:r>
            <a:r>
              <a:rPr lang="en-US" sz="2000" dirty="0"/>
              <a:t> module</a:t>
            </a:r>
          </a:p>
        </p:txBody>
      </p:sp>
      <p:cxnSp>
        <p:nvCxnSpPr>
          <p:cNvPr id="11" name="Straight Arrow Connector 10">
            <a:extLst>
              <a:ext uri="{FF2B5EF4-FFF2-40B4-BE49-F238E27FC236}">
                <a16:creationId xmlns:a16="http://schemas.microsoft.com/office/drawing/2014/main" id="{D59052FC-EDFE-794A-A159-D17A863230AB}"/>
              </a:ext>
            </a:extLst>
          </p:cNvPr>
          <p:cNvCxnSpPr>
            <a:cxnSpLocks/>
            <a:endCxn id="8" idx="3"/>
          </p:cNvCxnSpPr>
          <p:nvPr/>
        </p:nvCxnSpPr>
        <p:spPr>
          <a:xfrm flipH="1">
            <a:off x="3311860" y="2492896"/>
            <a:ext cx="1858672" cy="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8AE88A13-69AC-084B-8FD3-3353847F5C3D}"/>
              </a:ext>
            </a:extLst>
          </p:cNvPr>
          <p:cNvCxnSpPr>
            <a:cxnSpLocks/>
            <a:stCxn id="8" idx="2"/>
            <a:endCxn id="9" idx="0"/>
          </p:cNvCxnSpPr>
          <p:nvPr/>
        </p:nvCxnSpPr>
        <p:spPr>
          <a:xfrm flipH="1">
            <a:off x="2303747" y="2996952"/>
            <a:ext cx="1" cy="108012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1208183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AC75-425D-7548-876F-34B8E2883AEA}"/>
              </a:ext>
            </a:extLst>
          </p:cNvPr>
          <p:cNvSpPr>
            <a:spLocks noGrp="1"/>
          </p:cNvSpPr>
          <p:nvPr>
            <p:ph type="title"/>
          </p:nvPr>
        </p:nvSpPr>
        <p:spPr/>
        <p:txBody>
          <a:bodyPr/>
          <a:lstStyle/>
          <a:p>
            <a:r>
              <a:rPr lang="en-US" dirty="0"/>
              <a:t>Developed Setup</a:t>
            </a:r>
          </a:p>
        </p:txBody>
      </p:sp>
      <p:pic>
        <p:nvPicPr>
          <p:cNvPr id="6" name="Content Placeholder 5">
            <a:extLst>
              <a:ext uri="{FF2B5EF4-FFF2-40B4-BE49-F238E27FC236}">
                <a16:creationId xmlns:a16="http://schemas.microsoft.com/office/drawing/2014/main" id="{0532258E-D2B5-C041-89DA-6E3D9214169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43608" y="880362"/>
            <a:ext cx="6890302" cy="5144201"/>
          </a:xfrm>
        </p:spPr>
      </p:pic>
      <p:sp>
        <p:nvSpPr>
          <p:cNvPr id="4" name="Date Placeholder 3">
            <a:extLst>
              <a:ext uri="{FF2B5EF4-FFF2-40B4-BE49-F238E27FC236}">
                <a16:creationId xmlns:a16="http://schemas.microsoft.com/office/drawing/2014/main" id="{9688F41F-B9A7-1A4F-858E-21A288009ED4}"/>
              </a:ext>
            </a:extLst>
          </p:cNvPr>
          <p:cNvSpPr>
            <a:spLocks noGrp="1"/>
          </p:cNvSpPr>
          <p:nvPr>
            <p:ph type="dt" sz="half" idx="10"/>
          </p:nvPr>
        </p:nvSpPr>
        <p:spPr/>
        <p:txBody>
          <a:bodyPr/>
          <a:lstStyle/>
          <a:p>
            <a:fld id="{4B94FBF6-B6D4-4A60-89A2-A8869DBF6FA6}" type="slidenum">
              <a:rPr lang="de-DE" smtClean="0"/>
              <a:pPr/>
              <a:t>22</a:t>
            </a:fld>
            <a:endParaRPr lang="de-DE"/>
          </a:p>
        </p:txBody>
      </p:sp>
    </p:spTree>
    <p:extLst>
      <p:ext uri="{BB962C8B-B14F-4D97-AF65-F5344CB8AC3E}">
        <p14:creationId xmlns:p14="http://schemas.microsoft.com/office/powerpoint/2010/main" val="272291806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D3E86-39E3-B842-82F8-1822D906ECD2}"/>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6ADA9399-D650-F34B-8DFB-6F3BCBC02679}"/>
              </a:ext>
            </a:extLst>
          </p:cNvPr>
          <p:cNvSpPr>
            <a:spLocks noGrp="1"/>
          </p:cNvSpPr>
          <p:nvPr>
            <p:ph type="dt" sz="half" idx="10"/>
          </p:nvPr>
        </p:nvSpPr>
        <p:spPr/>
        <p:txBody>
          <a:bodyPr/>
          <a:lstStyle/>
          <a:p>
            <a:fld id="{4B94FBF6-B6D4-4A60-89A2-A8869DBF6FA6}" type="slidenum">
              <a:rPr lang="de-DE" smtClean="0"/>
              <a:pPr/>
              <a:t>23</a:t>
            </a:fld>
            <a:endParaRPr lang="de-DE"/>
          </a:p>
        </p:txBody>
      </p:sp>
      <p:sp>
        <p:nvSpPr>
          <p:cNvPr id="7" name="Oval 6">
            <a:extLst>
              <a:ext uri="{FF2B5EF4-FFF2-40B4-BE49-F238E27FC236}">
                <a16:creationId xmlns:a16="http://schemas.microsoft.com/office/drawing/2014/main" id="{2C210207-9C8B-C748-AB91-E502EC4798BC}"/>
              </a:ext>
            </a:extLst>
          </p:cNvPr>
          <p:cNvSpPr/>
          <p:nvPr/>
        </p:nvSpPr>
        <p:spPr>
          <a:xfrm>
            <a:off x="2281237" y="1124744"/>
            <a:ext cx="4572000" cy="4572000"/>
          </a:xfrm>
          <a:prstGeom prst="ellipse">
            <a:avLst/>
          </a:prstGeom>
          <a:solidFill>
            <a:schemeClr val="bg2">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4CCB464-9688-574B-A72A-C9B8A00D114D}"/>
              </a:ext>
            </a:extLst>
          </p:cNvPr>
          <p:cNvSpPr/>
          <p:nvPr/>
        </p:nvSpPr>
        <p:spPr>
          <a:xfrm>
            <a:off x="2052637" y="2953544"/>
            <a:ext cx="457200" cy="914400"/>
          </a:xfrm>
          <a:prstGeom prst="rect">
            <a:avLst/>
          </a:prstGeom>
          <a:solidFill>
            <a:srgbClr val="00B0F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63B2FB4-0F68-E54D-AAE0-309EE209B1E3}"/>
              </a:ext>
            </a:extLst>
          </p:cNvPr>
          <p:cNvSpPr/>
          <p:nvPr/>
        </p:nvSpPr>
        <p:spPr>
          <a:xfrm>
            <a:off x="6624637" y="2953544"/>
            <a:ext cx="457200" cy="914400"/>
          </a:xfrm>
          <a:prstGeom prst="rect">
            <a:avLst/>
          </a:prstGeom>
          <a:solidFill>
            <a:srgbClr val="00B0F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6999EE2-3BDA-6C4B-B5DD-D056A9101CF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392"/>
          <a:stretch/>
        </p:blipFill>
        <p:spPr>
          <a:xfrm rot="16200000">
            <a:off x="3791548" y="3912357"/>
            <a:ext cx="1590976" cy="1474757"/>
          </a:xfrm>
          <a:prstGeom prst="rect">
            <a:avLst/>
          </a:prstGeom>
        </p:spPr>
      </p:pic>
      <p:cxnSp>
        <p:nvCxnSpPr>
          <p:cNvPr id="10" name="Straight Arrow Connector 9">
            <a:extLst>
              <a:ext uri="{FF2B5EF4-FFF2-40B4-BE49-F238E27FC236}">
                <a16:creationId xmlns:a16="http://schemas.microsoft.com/office/drawing/2014/main" id="{B90D1497-F88B-2544-B610-D00A650E7BF2}"/>
              </a:ext>
            </a:extLst>
          </p:cNvPr>
          <p:cNvCxnSpPr/>
          <p:nvPr/>
        </p:nvCxnSpPr>
        <p:spPr>
          <a:xfrm flipV="1">
            <a:off x="899592" y="1772816"/>
            <a:ext cx="0" cy="3096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3244934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AB35-1B57-764A-BC52-436A37E63E6A}"/>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1C8AAC18-DA4C-3946-8EB6-5F994C4B0A17}"/>
              </a:ext>
            </a:extLst>
          </p:cNvPr>
          <p:cNvSpPr>
            <a:spLocks noGrp="1"/>
          </p:cNvSpPr>
          <p:nvPr>
            <p:ph type="dt" sz="half" idx="10"/>
          </p:nvPr>
        </p:nvSpPr>
        <p:spPr/>
        <p:txBody>
          <a:bodyPr/>
          <a:lstStyle/>
          <a:p>
            <a:fld id="{4B94FBF6-B6D4-4A60-89A2-A8869DBF6FA6}" type="slidenum">
              <a:rPr lang="de-DE" smtClean="0"/>
              <a:pPr/>
              <a:t>24</a:t>
            </a:fld>
            <a:endParaRPr lang="de-DE"/>
          </a:p>
        </p:txBody>
      </p:sp>
      <p:pic>
        <p:nvPicPr>
          <p:cNvPr id="6" name="Picture 5">
            <a:extLst>
              <a:ext uri="{FF2B5EF4-FFF2-40B4-BE49-F238E27FC236}">
                <a16:creationId xmlns:a16="http://schemas.microsoft.com/office/drawing/2014/main" id="{8A33617B-5794-3149-BDEA-88311D4FD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1108763"/>
            <a:ext cx="6048672" cy="4753656"/>
          </a:xfrm>
          <a:prstGeom prst="rect">
            <a:avLst/>
          </a:prstGeom>
        </p:spPr>
      </p:pic>
      <p:pic>
        <p:nvPicPr>
          <p:cNvPr id="10" name="Picture 9">
            <a:extLst>
              <a:ext uri="{FF2B5EF4-FFF2-40B4-BE49-F238E27FC236}">
                <a16:creationId xmlns:a16="http://schemas.microsoft.com/office/drawing/2014/main" id="{E32A358A-5EE5-7F4C-BFA2-8277F7A7A5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946909">
            <a:off x="2538769" y="2132857"/>
            <a:ext cx="1894629" cy="960657"/>
          </a:xfrm>
          <a:prstGeom prst="rect">
            <a:avLst/>
          </a:prstGeom>
        </p:spPr>
      </p:pic>
    </p:spTree>
    <p:extLst>
      <p:ext uri="{BB962C8B-B14F-4D97-AF65-F5344CB8AC3E}">
        <p14:creationId xmlns:p14="http://schemas.microsoft.com/office/powerpoint/2010/main" val="197888487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 Emulator</a:t>
            </a:r>
            <a:endParaRPr lang="de-DE"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1123200"/>
            <a:ext cx="8131175" cy="4970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Emulator to create artificial RFID reader data </a:t>
            </a:r>
          </a:p>
          <a:p>
            <a:r>
              <a:rPr lang="en-US" kern="0" dirty="0"/>
              <a:t>Answer design questions in validation (model based)</a:t>
            </a:r>
          </a:p>
          <a:p>
            <a:r>
              <a:rPr lang="en-US" kern="0" dirty="0"/>
              <a:t>Parameter:</a:t>
            </a:r>
          </a:p>
          <a:p>
            <a:pPr lvl="1"/>
            <a:r>
              <a:rPr lang="en-US" kern="0" dirty="0"/>
              <a:t>Size plant			[1x1m]</a:t>
            </a:r>
          </a:p>
          <a:p>
            <a:pPr lvl="1"/>
            <a:r>
              <a:rPr lang="en-US" kern="0" dirty="0"/>
              <a:t>Robot position + properties </a:t>
            </a:r>
          </a:p>
          <a:p>
            <a:pPr lvl="1"/>
            <a:r>
              <a:rPr lang="en-US" kern="0" dirty="0"/>
              <a:t>Reading ranges			[0-10cm] </a:t>
            </a:r>
          </a:p>
          <a:p>
            <a:pPr lvl="1"/>
            <a:r>
              <a:rPr lang="en-US" kern="0" dirty="0"/>
              <a:t>Distance between the tags	[10cm]</a:t>
            </a:r>
          </a:p>
          <a:p>
            <a:pPr lvl="1"/>
            <a:r>
              <a:rPr lang="en-US" kern="0" dirty="0"/>
              <a:t>Number of measurements for each 360°turn (Init Proc)</a:t>
            </a:r>
          </a:p>
          <a:p>
            <a:r>
              <a:rPr lang="en-US" kern="0" dirty="0"/>
              <a:t>Output: (txt file)</a:t>
            </a:r>
          </a:p>
          <a:p>
            <a:pPr lvl="1"/>
            <a:r>
              <a:rPr lang="en-US" kern="0" dirty="0"/>
              <a:t>Measurement direction of robot</a:t>
            </a:r>
          </a:p>
          <a:p>
            <a:pPr lvl="1"/>
            <a:r>
              <a:rPr lang="en-US" kern="0" dirty="0"/>
              <a:t>Detected unique identification (UIDs)</a:t>
            </a:r>
          </a:p>
          <a:p>
            <a:pPr lvl="1"/>
            <a:r>
              <a:rPr lang="en-US" kern="0" dirty="0"/>
              <a:t>Related received signal strength indicator (RSSI) [0...7]</a:t>
            </a:r>
          </a:p>
        </p:txBody>
      </p:sp>
    </p:spTree>
    <p:extLst>
      <p:ext uri="{BB962C8B-B14F-4D97-AF65-F5344CB8AC3E}">
        <p14:creationId xmlns:p14="http://schemas.microsoft.com/office/powerpoint/2010/main" val="37352033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AAD1343-18EF-5E4D-9B34-913BA620F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98" y="857250"/>
            <a:ext cx="4996124" cy="4000621"/>
          </a:xfrm>
          <a:prstGeom prst="rect">
            <a:avLst/>
          </a:prstGeom>
        </p:spPr>
      </p:pic>
      <p:sp>
        <p:nvSpPr>
          <p:cNvPr id="2" name="Title 1"/>
          <p:cNvSpPr>
            <a:spLocks noGrp="1"/>
          </p:cNvSpPr>
          <p:nvPr>
            <p:ph type="title"/>
          </p:nvPr>
        </p:nvSpPr>
        <p:spPr/>
        <p:txBody>
          <a:bodyPr/>
          <a:lstStyle/>
          <a:p>
            <a:r>
              <a:rPr lang="en-US" dirty="0"/>
              <a:t>Emulator</a:t>
            </a:r>
            <a:endParaRPr lang="de-DE" dirty="0"/>
          </a:p>
        </p:txBody>
      </p:sp>
      <p:sp>
        <p:nvSpPr>
          <p:cNvPr id="3" name="Content Placeholder 2"/>
          <p:cNvSpPr>
            <a:spLocks noGrp="1"/>
          </p:cNvSpPr>
          <p:nvPr>
            <p:ph idx="1"/>
          </p:nvPr>
        </p:nvSpPr>
        <p:spPr>
          <a:xfrm>
            <a:off x="506412" y="1268760"/>
            <a:ext cx="8131175" cy="4683125"/>
          </a:xfrm>
        </p:spPr>
        <p:txBody>
          <a:bodyPr/>
          <a:lstStyle/>
          <a:p>
            <a:endParaRPr lang="en-GB" dirty="0"/>
          </a:p>
          <a:p>
            <a:endParaRPr lang="en-GB"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4630120"/>
            <a:ext cx="8383689" cy="123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Robot center </a:t>
            </a:r>
            <a:r>
              <a:rPr lang="en-US" kern="0" dirty="0">
                <a:solidFill>
                  <a:srgbClr val="002060"/>
                </a:solidFill>
              </a:rPr>
              <a:t>o </a:t>
            </a:r>
            <a:r>
              <a:rPr lang="en-US" kern="0" dirty="0"/>
              <a:t>,</a:t>
            </a:r>
            <a:r>
              <a:rPr lang="en-US" kern="0" dirty="0">
                <a:solidFill>
                  <a:srgbClr val="002060"/>
                </a:solidFill>
              </a:rPr>
              <a:t> </a:t>
            </a:r>
            <a:r>
              <a:rPr lang="en-US" kern="0" dirty="0"/>
              <a:t>dimension </a:t>
            </a:r>
            <a:r>
              <a:rPr lang="en-US" sz="3600" kern="0" dirty="0"/>
              <a:t>o</a:t>
            </a:r>
            <a:endParaRPr lang="en-US" sz="4400" kern="0" dirty="0"/>
          </a:p>
          <a:p>
            <a:r>
              <a:rPr lang="en-US" kern="0" dirty="0"/>
              <a:t>Position of the antenna     ,Tags </a:t>
            </a:r>
            <a:r>
              <a:rPr lang="en-US" kern="0" dirty="0">
                <a:solidFill>
                  <a:srgbClr val="FF0000"/>
                </a:solidFill>
              </a:rPr>
              <a:t>*</a:t>
            </a:r>
          </a:p>
          <a:p>
            <a:r>
              <a:rPr lang="en-US" kern="0" dirty="0"/>
              <a:t>Max reading range of the antenna </a:t>
            </a:r>
            <a:r>
              <a:rPr lang="en-US" kern="0" dirty="0">
                <a:solidFill>
                  <a:srgbClr val="00B050"/>
                </a:solidFill>
              </a:rPr>
              <a:t>--</a:t>
            </a:r>
          </a:p>
          <a:p>
            <a:endParaRPr lang="en-US" kern="0" dirty="0"/>
          </a:p>
        </p:txBody>
      </p:sp>
      <p:sp>
        <p:nvSpPr>
          <p:cNvPr id="9" name="Rechteck 8">
            <a:extLst>
              <a:ext uri="{FF2B5EF4-FFF2-40B4-BE49-F238E27FC236}">
                <a16:creationId xmlns:a16="http://schemas.microsoft.com/office/drawing/2014/main" id="{76035C71-3D2A-4DAD-A5A4-2D77C1DDA2FA}"/>
              </a:ext>
            </a:extLst>
          </p:cNvPr>
          <p:cNvSpPr/>
          <p:nvPr/>
        </p:nvSpPr>
        <p:spPr>
          <a:xfrm>
            <a:off x="4139952" y="5373216"/>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Grafik 5">
            <a:extLst>
              <a:ext uri="{FF2B5EF4-FFF2-40B4-BE49-F238E27FC236}">
                <a16:creationId xmlns:a16="http://schemas.microsoft.com/office/drawing/2014/main" id="{21BFA62F-C584-4EF6-8A53-5DB10D5C05A3}"/>
              </a:ext>
            </a:extLst>
          </p:cNvPr>
          <p:cNvPicPr>
            <a:picLocks noChangeAspect="1"/>
          </p:cNvPicPr>
          <p:nvPr/>
        </p:nvPicPr>
        <p:blipFill rotWithShape="1">
          <a:blip r:embed="rId3"/>
          <a:srcRect b="45498"/>
          <a:stretch/>
        </p:blipFill>
        <p:spPr>
          <a:xfrm>
            <a:off x="6012160" y="1866915"/>
            <a:ext cx="2088232" cy="1295813"/>
          </a:xfrm>
          <a:prstGeom prst="rect">
            <a:avLst/>
          </a:prstGeom>
        </p:spPr>
      </p:pic>
      <p:sp>
        <p:nvSpPr>
          <p:cNvPr id="7" name="Pfeil: nach rechts 6">
            <a:extLst>
              <a:ext uri="{FF2B5EF4-FFF2-40B4-BE49-F238E27FC236}">
                <a16:creationId xmlns:a16="http://schemas.microsoft.com/office/drawing/2014/main" id="{8E0BA841-EF94-42ED-95FC-F745602C1A24}"/>
              </a:ext>
            </a:extLst>
          </p:cNvPr>
          <p:cNvSpPr/>
          <p:nvPr/>
        </p:nvSpPr>
        <p:spPr>
          <a:xfrm>
            <a:off x="4757330" y="2757379"/>
            <a:ext cx="931176"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feil: nach rechts gekrümmt 4">
            <a:extLst>
              <a:ext uri="{FF2B5EF4-FFF2-40B4-BE49-F238E27FC236}">
                <a16:creationId xmlns:a16="http://schemas.microsoft.com/office/drawing/2014/main" id="{299EF2E9-863E-4800-BC36-ADB387703A4E}"/>
              </a:ext>
            </a:extLst>
          </p:cNvPr>
          <p:cNvSpPr/>
          <p:nvPr/>
        </p:nvSpPr>
        <p:spPr>
          <a:xfrm rot="10800000">
            <a:off x="2159185" y="1908028"/>
            <a:ext cx="931176" cy="189906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Grafik 9">
            <a:extLst>
              <a:ext uri="{FF2B5EF4-FFF2-40B4-BE49-F238E27FC236}">
                <a16:creationId xmlns:a16="http://schemas.microsoft.com/office/drawing/2014/main" id="{4D638D59-1EFF-422E-A401-D132E7EB883B}"/>
              </a:ext>
            </a:extLst>
          </p:cNvPr>
          <p:cNvPicPr>
            <a:picLocks noChangeAspect="1"/>
          </p:cNvPicPr>
          <p:nvPr/>
        </p:nvPicPr>
        <p:blipFill rotWithShape="1">
          <a:blip r:embed="rId3"/>
          <a:srcRect t="54423"/>
          <a:stretch/>
        </p:blipFill>
        <p:spPr>
          <a:xfrm>
            <a:off x="6012160" y="3162728"/>
            <a:ext cx="2088232" cy="1083626"/>
          </a:xfrm>
          <a:prstGeom prst="rect">
            <a:avLst/>
          </a:prstGeom>
        </p:spPr>
      </p:pic>
      <p:grpSp>
        <p:nvGrpSpPr>
          <p:cNvPr id="26" name="Gruppieren 25">
            <a:extLst>
              <a:ext uri="{FF2B5EF4-FFF2-40B4-BE49-F238E27FC236}">
                <a16:creationId xmlns:a16="http://schemas.microsoft.com/office/drawing/2014/main" id="{2588F063-AAEC-4839-987F-EC7A8E5FE804}"/>
              </a:ext>
            </a:extLst>
          </p:cNvPr>
          <p:cNvGrpSpPr/>
          <p:nvPr/>
        </p:nvGrpSpPr>
        <p:grpSpPr>
          <a:xfrm>
            <a:off x="5076057" y="1027105"/>
            <a:ext cx="3287498" cy="880923"/>
            <a:chOff x="5076057" y="1027105"/>
            <a:chExt cx="3287498" cy="880923"/>
          </a:xfrm>
        </p:grpSpPr>
        <p:grpSp>
          <p:nvGrpSpPr>
            <p:cNvPr id="25" name="Gruppieren 24">
              <a:extLst>
                <a:ext uri="{FF2B5EF4-FFF2-40B4-BE49-F238E27FC236}">
                  <a16:creationId xmlns:a16="http://schemas.microsoft.com/office/drawing/2014/main" id="{784A6C5A-4301-4C1A-BFE5-5E0290BA8C1C}"/>
                </a:ext>
              </a:extLst>
            </p:cNvPr>
            <p:cNvGrpSpPr/>
            <p:nvPr/>
          </p:nvGrpSpPr>
          <p:grpSpPr>
            <a:xfrm>
              <a:off x="5076057" y="1027105"/>
              <a:ext cx="2592287" cy="880923"/>
              <a:chOff x="5076057" y="1027105"/>
              <a:chExt cx="2592287" cy="880923"/>
            </a:xfrm>
          </p:grpSpPr>
          <p:grpSp>
            <p:nvGrpSpPr>
              <p:cNvPr id="24" name="Gruppieren 23">
                <a:extLst>
                  <a:ext uri="{FF2B5EF4-FFF2-40B4-BE49-F238E27FC236}">
                    <a16:creationId xmlns:a16="http://schemas.microsoft.com/office/drawing/2014/main" id="{C31102AA-7832-4F0B-A57D-24298CC9EB11}"/>
                  </a:ext>
                </a:extLst>
              </p:cNvPr>
              <p:cNvGrpSpPr/>
              <p:nvPr/>
            </p:nvGrpSpPr>
            <p:grpSpPr>
              <a:xfrm>
                <a:off x="5076057" y="1027105"/>
                <a:ext cx="2592287" cy="880923"/>
                <a:chOff x="5076057" y="1027105"/>
                <a:chExt cx="2592287" cy="880923"/>
              </a:xfrm>
            </p:grpSpPr>
            <p:grpSp>
              <p:nvGrpSpPr>
                <p:cNvPr id="23" name="Gruppieren 22">
                  <a:extLst>
                    <a:ext uri="{FF2B5EF4-FFF2-40B4-BE49-F238E27FC236}">
                      <a16:creationId xmlns:a16="http://schemas.microsoft.com/office/drawing/2014/main" id="{02081B13-8E60-4E56-8D4B-7B12C7026398}"/>
                    </a:ext>
                  </a:extLst>
                </p:cNvPr>
                <p:cNvGrpSpPr/>
                <p:nvPr/>
              </p:nvGrpSpPr>
              <p:grpSpPr>
                <a:xfrm>
                  <a:off x="6339061" y="1483149"/>
                  <a:ext cx="1329283" cy="424879"/>
                  <a:chOff x="6339061" y="1483149"/>
                  <a:chExt cx="1329283" cy="424879"/>
                </a:xfrm>
              </p:grpSpPr>
              <p:cxnSp>
                <p:nvCxnSpPr>
                  <p:cNvPr id="8" name="Gerade Verbindung mit Pfeil 7">
                    <a:extLst>
                      <a:ext uri="{FF2B5EF4-FFF2-40B4-BE49-F238E27FC236}">
                        <a16:creationId xmlns:a16="http://schemas.microsoft.com/office/drawing/2014/main" id="{A701FA4E-EB38-4521-A29E-20A3E0ECD39B}"/>
                      </a:ext>
                    </a:extLst>
                  </p:cNvPr>
                  <p:cNvCxnSpPr>
                    <a:cxnSpLocks/>
                  </p:cNvCxnSpPr>
                  <p:nvPr/>
                </p:nvCxnSpPr>
                <p:spPr>
                  <a:xfrm>
                    <a:off x="6339061" y="1483149"/>
                    <a:ext cx="321171"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Gerade Verbindung mit Pfeil 14">
                    <a:extLst>
                      <a:ext uri="{FF2B5EF4-FFF2-40B4-BE49-F238E27FC236}">
                        <a16:creationId xmlns:a16="http://schemas.microsoft.com/office/drawing/2014/main" id="{BDEEB4C4-90CE-4042-9B43-6A912902BDD6}"/>
                      </a:ext>
                    </a:extLst>
                  </p:cNvPr>
                  <p:cNvCxnSpPr>
                    <a:cxnSpLocks/>
                  </p:cNvCxnSpPr>
                  <p:nvPr/>
                </p:nvCxnSpPr>
                <p:spPr>
                  <a:xfrm>
                    <a:off x="7036841" y="1483149"/>
                    <a:ext cx="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Gerade Verbindung mit Pfeil 16">
                    <a:extLst>
                      <a:ext uri="{FF2B5EF4-FFF2-40B4-BE49-F238E27FC236}">
                        <a16:creationId xmlns:a16="http://schemas.microsoft.com/office/drawing/2014/main" id="{CAB64C7C-82DD-4F1E-818E-210FCB9CA24B}"/>
                      </a:ext>
                    </a:extLst>
                  </p:cNvPr>
                  <p:cNvCxnSpPr>
                    <a:cxnSpLocks/>
                  </p:cNvCxnSpPr>
                  <p:nvPr/>
                </p:nvCxnSpPr>
                <p:spPr>
                  <a:xfrm flipH="1">
                    <a:off x="7308304" y="1483149"/>
                    <a:ext cx="36004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19" name="Textfeld 18">
                  <a:extLst>
                    <a:ext uri="{FF2B5EF4-FFF2-40B4-BE49-F238E27FC236}">
                      <a16:creationId xmlns:a16="http://schemas.microsoft.com/office/drawing/2014/main" id="{51580917-3D17-4256-AB5F-1BFD270AC520}"/>
                    </a:ext>
                  </a:extLst>
                </p:cNvPr>
                <p:cNvSpPr txBox="1"/>
                <p:nvPr/>
              </p:nvSpPr>
              <p:spPr>
                <a:xfrm>
                  <a:off x="5076057" y="1027105"/>
                  <a:ext cx="1584173"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Direction [</a:t>
                  </a:r>
                  <a:r>
                    <a:rPr lang="en-US" sz="2000" b="1"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pSp>
          <p:sp>
            <p:nvSpPr>
              <p:cNvPr id="21" name="Textfeld 20">
                <a:extLst>
                  <a:ext uri="{FF2B5EF4-FFF2-40B4-BE49-F238E27FC236}">
                    <a16:creationId xmlns:a16="http://schemas.microsoft.com/office/drawing/2014/main" id="{99B0B333-D5E5-4339-BB59-D61D8B612FF4}"/>
                  </a:ext>
                </a:extLst>
              </p:cNvPr>
              <p:cNvSpPr txBox="1"/>
              <p:nvPr/>
            </p:nvSpPr>
            <p:spPr>
              <a:xfrm>
                <a:off x="6723293" y="1027105"/>
                <a:ext cx="62709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UID</a:t>
                </a:r>
                <a:endParaRPr lang="en-US" dirty="0">
                  <a:latin typeface="Arial" panose="020B0604020202020204" pitchFamily="34" charset="0"/>
                  <a:cs typeface="Arial" panose="020B0604020202020204" pitchFamily="34" charset="0"/>
                </a:endParaRPr>
              </a:p>
            </p:txBody>
          </p:sp>
        </p:grpSp>
        <p:sp>
          <p:nvSpPr>
            <p:cNvPr id="22" name="Textfeld 21">
              <a:extLst>
                <a:ext uri="{FF2B5EF4-FFF2-40B4-BE49-F238E27FC236}">
                  <a16:creationId xmlns:a16="http://schemas.microsoft.com/office/drawing/2014/main" id="{034BAB37-F2DF-410E-B21A-17B3A7DCF856}"/>
                </a:ext>
              </a:extLst>
            </p:cNvPr>
            <p:cNvSpPr txBox="1"/>
            <p:nvPr/>
          </p:nvSpPr>
          <p:spPr>
            <a:xfrm>
              <a:off x="7579366" y="1027105"/>
              <a:ext cx="78418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RSSI</a:t>
              </a:r>
              <a:endParaRPr 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585153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00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604661" y="903234"/>
            <a:ext cx="8131175" cy="4683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Measurements: </a:t>
            </a:r>
            <a:r>
              <a:rPr lang="en-US" u="sng" kern="0" dirty="0"/>
              <a:t>inconsistency</a:t>
            </a:r>
            <a:r>
              <a:rPr lang="en-US" kern="0" dirty="0"/>
              <a:t> in RSSI and distance between tag and reader</a:t>
            </a:r>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sz="3600" kern="0" dirty="0"/>
          </a:p>
          <a:p>
            <a:pPr marL="0" indent="0">
              <a:buNone/>
            </a:pPr>
            <a:r>
              <a:rPr lang="en-US" sz="1200" kern="0" dirty="0"/>
              <a:t>[1] RFID-Based Localization of Mobile Robots, Christof </a:t>
            </a:r>
            <a:r>
              <a:rPr lang="en-US" sz="1200" kern="0" dirty="0" err="1"/>
              <a:t>Röhrig</a:t>
            </a:r>
            <a:r>
              <a:rPr lang="en-US" sz="1200" kern="0" dirty="0"/>
              <a:t>, Daniel </a:t>
            </a:r>
            <a:r>
              <a:rPr lang="en-US" sz="1200" kern="0" dirty="0" err="1"/>
              <a:t>Heß</a:t>
            </a:r>
            <a:r>
              <a:rPr lang="en-US" sz="1200" kern="0" dirty="0"/>
              <a:t> and Frank </a:t>
            </a:r>
            <a:r>
              <a:rPr lang="en-US" sz="1200" kern="0" dirty="0" err="1"/>
              <a:t>Künemund</a:t>
            </a:r>
            <a:r>
              <a:rPr lang="en-US" sz="1200" kern="0" dirty="0"/>
              <a:t>, FH Dortmund</a:t>
            </a:r>
          </a:p>
          <a:p>
            <a:pPr marL="0" indent="0">
              <a:buNone/>
            </a:pPr>
            <a:endParaRPr lang="en-US" kern="0" dirty="0"/>
          </a:p>
        </p:txBody>
      </p:sp>
      <p:sp>
        <p:nvSpPr>
          <p:cNvPr id="2" name="Title 1"/>
          <p:cNvSpPr>
            <a:spLocks noGrp="1"/>
          </p:cNvSpPr>
          <p:nvPr>
            <p:ph type="title"/>
          </p:nvPr>
        </p:nvSpPr>
        <p:spPr/>
        <p:txBody>
          <a:bodyPr/>
          <a:lstStyle/>
          <a:p>
            <a:r>
              <a:rPr lang="en-US" dirty="0"/>
              <a:t> Simulation update</a:t>
            </a:r>
            <a:endParaRPr lang="de-DE" dirty="0"/>
          </a:p>
        </p:txBody>
      </p:sp>
      <p:pic>
        <p:nvPicPr>
          <p:cNvPr id="5" name="Grafik 4">
            <a:extLst>
              <a:ext uri="{FF2B5EF4-FFF2-40B4-BE49-F238E27FC236}">
                <a16:creationId xmlns:a16="http://schemas.microsoft.com/office/drawing/2014/main" id="{02E2AF30-9FBC-4697-A949-16DDD6CBDC5A}"/>
              </a:ext>
            </a:extLst>
          </p:cNvPr>
          <p:cNvPicPr>
            <a:picLocks noChangeAspect="1"/>
          </p:cNvPicPr>
          <p:nvPr/>
        </p:nvPicPr>
        <p:blipFill rotWithShape="1">
          <a:blip r:embed="rId3">
            <a:extLst>
              <a:ext uri="{28A0092B-C50C-407E-A947-70E740481C1C}">
                <a14:useLocalDpi xmlns:a14="http://schemas.microsoft.com/office/drawing/2010/main" val="0"/>
              </a:ext>
            </a:extLst>
          </a:blip>
          <a:srcRect l="8263" t="6195" r="6612" b="3175"/>
          <a:stretch/>
        </p:blipFill>
        <p:spPr>
          <a:xfrm>
            <a:off x="575461" y="1720640"/>
            <a:ext cx="8028952" cy="4073893"/>
          </a:xfrm>
          <a:prstGeom prst="rect">
            <a:avLst/>
          </a:prstGeom>
        </p:spPr>
      </p:pic>
      <p:sp>
        <p:nvSpPr>
          <p:cNvPr id="6" name="Oval 5">
            <a:extLst>
              <a:ext uri="{FF2B5EF4-FFF2-40B4-BE49-F238E27FC236}">
                <a16:creationId xmlns:a16="http://schemas.microsoft.com/office/drawing/2014/main" id="{DA9E5161-6753-134F-982B-41A6F3DE5B4B}"/>
              </a:ext>
            </a:extLst>
          </p:cNvPr>
          <p:cNvSpPr/>
          <p:nvPr/>
        </p:nvSpPr>
        <p:spPr>
          <a:xfrm>
            <a:off x="2915816" y="3645024"/>
            <a:ext cx="2592288" cy="4560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6416594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Possible reasons blind spot</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The field and the inductor of the tag are perpendicular </a:t>
            </a:r>
          </a:p>
        </p:txBody>
      </p:sp>
      <p:sp>
        <p:nvSpPr>
          <p:cNvPr id="10" name="Rechteck 9">
            <a:extLst>
              <a:ext uri="{FF2B5EF4-FFF2-40B4-BE49-F238E27FC236}">
                <a16:creationId xmlns:a16="http://schemas.microsoft.com/office/drawing/2014/main" id="{745F063B-9069-41D9-A0EE-DEC01E7B4095}"/>
              </a:ext>
            </a:extLst>
          </p:cNvPr>
          <p:cNvSpPr/>
          <p:nvPr/>
        </p:nvSpPr>
        <p:spPr>
          <a:xfrm>
            <a:off x="1979712" y="3933055"/>
            <a:ext cx="6192688" cy="1080121"/>
          </a:xfrm>
          <a:prstGeom prst="rect">
            <a:avLst/>
          </a:prstGeom>
          <a:solidFill>
            <a:schemeClr val="bg2">
              <a:lumMod val="7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hteck 6">
            <a:extLst>
              <a:ext uri="{FF2B5EF4-FFF2-40B4-BE49-F238E27FC236}">
                <a16:creationId xmlns:a16="http://schemas.microsoft.com/office/drawing/2014/main" id="{1C699A15-D146-4524-9224-4DEBC20CC041}"/>
              </a:ext>
            </a:extLst>
          </p:cNvPr>
          <p:cNvSpPr/>
          <p:nvPr/>
        </p:nvSpPr>
        <p:spPr>
          <a:xfrm>
            <a:off x="3364459" y="2947340"/>
            <a:ext cx="2736304" cy="648072"/>
          </a:xfrm>
          <a:prstGeom prst="rect">
            <a:avLst/>
          </a:prstGeom>
          <a:solidFill>
            <a:srgbClr val="00B050"/>
          </a:solidFill>
          <a:ln>
            <a:solidFill>
              <a:srgbClr val="F45B06"/>
            </a:solid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EDA6022A-AE5F-48D9-9AA8-B0DFBA9386AB}"/>
              </a:ext>
            </a:extLst>
          </p:cNvPr>
          <p:cNvSpPr/>
          <p:nvPr/>
        </p:nvSpPr>
        <p:spPr>
          <a:xfrm>
            <a:off x="5583187" y="4283680"/>
            <a:ext cx="889075" cy="207640"/>
          </a:xfrm>
          <a:prstGeom prst="rect">
            <a:avLst/>
          </a:prstGeom>
          <a:solidFill>
            <a:schemeClr val="bg1"/>
          </a:solidFill>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a:extLst>
              <a:ext uri="{FF2B5EF4-FFF2-40B4-BE49-F238E27FC236}">
                <a16:creationId xmlns:a16="http://schemas.microsoft.com/office/drawing/2014/main" id="{1C67635F-6922-4933-B4E2-A18C00C674D7}"/>
              </a:ext>
            </a:extLst>
          </p:cNvPr>
          <p:cNvSpPr/>
          <p:nvPr/>
        </p:nvSpPr>
        <p:spPr>
          <a:xfrm>
            <a:off x="2282278" y="2149093"/>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Gerade Verbindung mit Pfeil 12">
            <a:extLst>
              <a:ext uri="{FF2B5EF4-FFF2-40B4-BE49-F238E27FC236}">
                <a16:creationId xmlns:a16="http://schemas.microsoft.com/office/drawing/2014/main" id="{A6BF58AF-9B56-43EE-BFAA-A9C1C97EB5C0}"/>
              </a:ext>
            </a:extLst>
          </p:cNvPr>
          <p:cNvCxnSpPr/>
          <p:nvPr/>
        </p:nvCxnSpPr>
        <p:spPr>
          <a:xfrm>
            <a:off x="4788024" y="3283422"/>
            <a:ext cx="0" cy="1207898"/>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8" name="Ellipse 7">
            <a:extLst>
              <a:ext uri="{FF2B5EF4-FFF2-40B4-BE49-F238E27FC236}">
                <a16:creationId xmlns:a16="http://schemas.microsoft.com/office/drawing/2014/main" id="{EC7E6BD8-7147-438E-B80E-78F164F43C7E}"/>
              </a:ext>
            </a:extLst>
          </p:cNvPr>
          <p:cNvSpPr/>
          <p:nvPr/>
        </p:nvSpPr>
        <p:spPr>
          <a:xfrm>
            <a:off x="4876627" y="2155252"/>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2F93DB58-8916-4AFA-9EF7-6D4214C9DCE0}"/>
              </a:ext>
            </a:extLst>
          </p:cNvPr>
          <p:cNvSpPr txBox="1"/>
          <p:nvPr/>
        </p:nvSpPr>
        <p:spPr>
          <a:xfrm>
            <a:off x="3715732" y="3535525"/>
            <a:ext cx="1160895" cy="523220"/>
          </a:xfrm>
          <a:prstGeom prst="rect">
            <a:avLst/>
          </a:prstGeom>
          <a:noFill/>
        </p:spPr>
        <p:txBody>
          <a:bodyPr wrap="none" rtlCol="0">
            <a:spAutoFit/>
          </a:bodyPr>
          <a:lstStyle/>
          <a:p>
            <a:r>
              <a:rPr lang="en-US" dirty="0"/>
              <a:t>1.5 cm</a:t>
            </a:r>
          </a:p>
        </p:txBody>
      </p:sp>
      <p:cxnSp>
        <p:nvCxnSpPr>
          <p:cNvPr id="16" name="Gerader Verbinder 15">
            <a:extLst>
              <a:ext uri="{FF2B5EF4-FFF2-40B4-BE49-F238E27FC236}">
                <a16:creationId xmlns:a16="http://schemas.microsoft.com/office/drawing/2014/main" id="{84D55AA5-BBE8-45B7-ACDB-5485EB50626E}"/>
              </a:ext>
            </a:extLst>
          </p:cNvPr>
          <p:cNvCxnSpPr>
            <a:cxnSpLocks/>
            <a:stCxn id="11" idx="2"/>
          </p:cNvCxnSpPr>
          <p:nvPr/>
        </p:nvCxnSpPr>
        <p:spPr>
          <a:xfrm flipH="1" flipV="1">
            <a:off x="1979712" y="2947340"/>
            <a:ext cx="302566" cy="3178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833FD4-CA45-4397-9626-005D9DA1F06B}"/>
              </a:ext>
            </a:extLst>
          </p:cNvPr>
          <p:cNvCxnSpPr>
            <a:cxnSpLocks/>
            <a:stCxn id="11" idx="2"/>
          </p:cNvCxnSpPr>
          <p:nvPr/>
        </p:nvCxnSpPr>
        <p:spPr>
          <a:xfrm flipV="1">
            <a:off x="2282278" y="3017489"/>
            <a:ext cx="302566" cy="2477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F2CE342-DB1A-4385-96C3-B636FEC06A10}"/>
              </a:ext>
            </a:extLst>
          </p:cNvPr>
          <p:cNvCxnSpPr>
            <a:cxnSpLocks/>
            <a:stCxn id="8" idx="6"/>
          </p:cNvCxnSpPr>
          <p:nvPr/>
        </p:nvCxnSpPr>
        <p:spPr>
          <a:xfrm flipH="1" flipV="1">
            <a:off x="7013005" y="3017490"/>
            <a:ext cx="311894" cy="2538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DDDFAA19-19E6-4D09-AF84-1D282774AB60}"/>
              </a:ext>
            </a:extLst>
          </p:cNvPr>
          <p:cNvCxnSpPr>
            <a:cxnSpLocks/>
            <a:stCxn id="8" idx="6"/>
          </p:cNvCxnSpPr>
          <p:nvPr/>
        </p:nvCxnSpPr>
        <p:spPr>
          <a:xfrm flipV="1">
            <a:off x="7324899" y="2950594"/>
            <a:ext cx="271438" cy="3207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33AC7CE-78FD-C543-A04E-5D1C7D273A52}"/>
              </a:ext>
            </a:extLst>
          </p:cNvPr>
          <p:cNvSpPr txBox="1"/>
          <p:nvPr/>
        </p:nvSpPr>
        <p:spPr>
          <a:xfrm>
            <a:off x="3229058" y="2574892"/>
            <a:ext cx="1687313" cy="400110"/>
          </a:xfrm>
          <a:prstGeom prst="rect">
            <a:avLst/>
          </a:prstGeom>
          <a:noFill/>
        </p:spPr>
        <p:txBody>
          <a:bodyPr wrap="square" rtlCol="0">
            <a:spAutoFit/>
          </a:bodyPr>
          <a:lstStyle/>
          <a:p>
            <a:r>
              <a:rPr lang="de-DE" sz="2000" dirty="0" err="1"/>
              <a:t>Antenna</a:t>
            </a:r>
            <a:endParaRPr lang="de-DE" sz="2000" dirty="0"/>
          </a:p>
        </p:txBody>
      </p:sp>
      <p:sp>
        <p:nvSpPr>
          <p:cNvPr id="5" name="TextBox 4">
            <a:extLst>
              <a:ext uri="{FF2B5EF4-FFF2-40B4-BE49-F238E27FC236}">
                <a16:creationId xmlns:a16="http://schemas.microsoft.com/office/drawing/2014/main" id="{C25223A9-C53A-004B-8254-020A54602D01}"/>
              </a:ext>
            </a:extLst>
          </p:cNvPr>
          <p:cNvSpPr txBox="1"/>
          <p:nvPr/>
        </p:nvSpPr>
        <p:spPr>
          <a:xfrm>
            <a:off x="5497349" y="4468111"/>
            <a:ext cx="1206827" cy="400110"/>
          </a:xfrm>
          <a:prstGeom prst="rect">
            <a:avLst/>
          </a:prstGeom>
          <a:noFill/>
        </p:spPr>
        <p:txBody>
          <a:bodyPr wrap="square" rtlCol="0">
            <a:spAutoFit/>
          </a:bodyPr>
          <a:lstStyle/>
          <a:p>
            <a:r>
              <a:rPr lang="de-DE" sz="2000" dirty="0">
                <a:solidFill>
                  <a:schemeClr val="bg1"/>
                </a:solidFill>
              </a:rPr>
              <a:t>Tag</a:t>
            </a:r>
          </a:p>
        </p:txBody>
      </p:sp>
    </p:spTree>
    <p:extLst>
      <p:ext uri="{BB962C8B-B14F-4D97-AF65-F5344CB8AC3E}">
        <p14:creationId xmlns:p14="http://schemas.microsoft.com/office/powerpoint/2010/main" val="27754208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11"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Simulation results with emulated data</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Used the code to estimate the initial position and orientation with the emulated data</a:t>
            </a:r>
          </a:p>
          <a:p>
            <a:endParaRPr lang="en-US" dirty="0"/>
          </a:p>
          <a:p>
            <a:r>
              <a:rPr lang="en-US" dirty="0"/>
              <a:t>Without inconsistence (data from paper):</a:t>
            </a:r>
          </a:p>
          <a:p>
            <a:pPr lvl="1"/>
            <a:r>
              <a:rPr lang="en-US" dirty="0"/>
              <a:t>Error in X,Y-Position:	</a:t>
            </a:r>
            <a:r>
              <a:rPr lang="en-US" b="1" dirty="0"/>
              <a:t>2 mm</a:t>
            </a:r>
          </a:p>
          <a:p>
            <a:pPr lvl="1"/>
            <a:r>
              <a:rPr lang="en-US" dirty="0"/>
              <a:t>Error in orientation:	</a:t>
            </a:r>
            <a:r>
              <a:rPr lang="en-US" b="1" dirty="0"/>
              <a:t>&lt; 1°</a:t>
            </a:r>
          </a:p>
          <a:p>
            <a:endParaRPr lang="en-US" dirty="0"/>
          </a:p>
          <a:p>
            <a:r>
              <a:rPr lang="en-US" dirty="0"/>
              <a:t>After the update (with blind spot):</a:t>
            </a:r>
          </a:p>
          <a:p>
            <a:pPr lvl="1"/>
            <a:r>
              <a:rPr lang="en-US" dirty="0"/>
              <a:t>Error in X, Y-Position:	</a:t>
            </a:r>
            <a:r>
              <a:rPr lang="en-US" b="1" dirty="0"/>
              <a:t>10 mm</a:t>
            </a:r>
          </a:p>
          <a:p>
            <a:pPr lvl="1"/>
            <a:r>
              <a:rPr lang="en-US" dirty="0"/>
              <a:t>Error in orientation:	</a:t>
            </a:r>
            <a:r>
              <a:rPr lang="en-US" b="1" dirty="0"/>
              <a:t>20°</a:t>
            </a:r>
          </a:p>
        </p:txBody>
      </p:sp>
    </p:spTree>
    <p:extLst>
      <p:ext uri="{BB962C8B-B14F-4D97-AF65-F5344CB8AC3E}">
        <p14:creationId xmlns:p14="http://schemas.microsoft.com/office/powerpoint/2010/main" val="149486326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6498-1413-1A44-A012-F3BEB24A1BE1}"/>
              </a:ext>
            </a:extLst>
          </p:cNvPr>
          <p:cNvSpPr>
            <a:spLocks noGrp="1"/>
          </p:cNvSpPr>
          <p:nvPr>
            <p:ph type="title"/>
          </p:nvPr>
        </p:nvSpPr>
        <p:spPr/>
        <p:txBody>
          <a:bodyPr/>
          <a:lstStyle/>
          <a:p>
            <a:r>
              <a:rPr lang="de-DE" sz="1800" dirty="0"/>
              <a:t>Team &amp; Organisation</a:t>
            </a:r>
          </a:p>
        </p:txBody>
      </p:sp>
      <p:sp>
        <p:nvSpPr>
          <p:cNvPr id="5" name="TextBox 4">
            <a:extLst>
              <a:ext uri="{FF2B5EF4-FFF2-40B4-BE49-F238E27FC236}">
                <a16:creationId xmlns:a16="http://schemas.microsoft.com/office/drawing/2014/main" id="{EE0C4092-BCDE-7F46-A39D-E97B8E686E95}"/>
              </a:ext>
            </a:extLst>
          </p:cNvPr>
          <p:cNvSpPr txBox="1"/>
          <p:nvPr/>
        </p:nvSpPr>
        <p:spPr>
          <a:xfrm>
            <a:off x="2203688" y="3649785"/>
            <a:ext cx="2440320" cy="615553"/>
          </a:xfrm>
          <a:prstGeom prst="rect">
            <a:avLst/>
          </a:prstGeom>
          <a:noFill/>
        </p:spPr>
        <p:txBody>
          <a:bodyPr wrap="square" rtlCol="0">
            <a:spAutoFit/>
          </a:bodyPr>
          <a:lstStyle/>
          <a:p>
            <a:r>
              <a:rPr lang="de-DE" sz="1800" dirty="0"/>
              <a:t>Stefan </a:t>
            </a:r>
          </a:p>
          <a:p>
            <a:r>
              <a:rPr lang="de-DE" sz="1600" dirty="0"/>
              <a:t>Software Implementation</a:t>
            </a:r>
          </a:p>
        </p:txBody>
      </p:sp>
      <p:sp>
        <p:nvSpPr>
          <p:cNvPr id="8" name="TextBox 7">
            <a:extLst>
              <a:ext uri="{FF2B5EF4-FFF2-40B4-BE49-F238E27FC236}">
                <a16:creationId xmlns:a16="http://schemas.microsoft.com/office/drawing/2014/main" id="{86261CFE-7D27-D542-9EBC-EEC10D9A9FC9}"/>
              </a:ext>
            </a:extLst>
          </p:cNvPr>
          <p:cNvSpPr txBox="1"/>
          <p:nvPr/>
        </p:nvSpPr>
        <p:spPr>
          <a:xfrm>
            <a:off x="2187018" y="1351403"/>
            <a:ext cx="2232248" cy="892552"/>
          </a:xfrm>
          <a:prstGeom prst="rect">
            <a:avLst/>
          </a:prstGeom>
          <a:noFill/>
        </p:spPr>
        <p:txBody>
          <a:bodyPr wrap="square" rtlCol="0">
            <a:spAutoFit/>
          </a:bodyPr>
          <a:lstStyle/>
          <a:p>
            <a:r>
              <a:rPr lang="de-DE" sz="1800" dirty="0"/>
              <a:t>Project Leader</a:t>
            </a:r>
          </a:p>
          <a:p>
            <a:r>
              <a:rPr lang="de-DE" sz="1800" dirty="0"/>
              <a:t>Stephan</a:t>
            </a:r>
          </a:p>
          <a:p>
            <a:r>
              <a:rPr lang="de-DE" sz="1600" dirty="0"/>
              <a:t>Plant Setup Simulation</a:t>
            </a:r>
          </a:p>
        </p:txBody>
      </p:sp>
      <p:sp>
        <p:nvSpPr>
          <p:cNvPr id="9" name="Rounded Rectangle 8">
            <a:extLst>
              <a:ext uri="{FF2B5EF4-FFF2-40B4-BE49-F238E27FC236}">
                <a16:creationId xmlns:a16="http://schemas.microsoft.com/office/drawing/2014/main" id="{4230791E-CCE5-A143-BEDC-C9144189BF11}"/>
              </a:ext>
            </a:extLst>
          </p:cNvPr>
          <p:cNvSpPr/>
          <p:nvPr/>
        </p:nvSpPr>
        <p:spPr>
          <a:xfrm>
            <a:off x="4419024" y="1100159"/>
            <a:ext cx="1512168" cy="1800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10" name="Rounded Rectangle 9">
            <a:extLst>
              <a:ext uri="{FF2B5EF4-FFF2-40B4-BE49-F238E27FC236}">
                <a16:creationId xmlns:a16="http://schemas.microsoft.com/office/drawing/2014/main" id="{BC1928A8-9BE3-7E44-985D-E587EBC7DE24}"/>
              </a:ext>
            </a:extLst>
          </p:cNvPr>
          <p:cNvSpPr/>
          <p:nvPr/>
        </p:nvSpPr>
        <p:spPr>
          <a:xfrm>
            <a:off x="4419024" y="3645024"/>
            <a:ext cx="1512168" cy="1800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11" name="TextBox 10">
            <a:extLst>
              <a:ext uri="{FF2B5EF4-FFF2-40B4-BE49-F238E27FC236}">
                <a16:creationId xmlns:a16="http://schemas.microsoft.com/office/drawing/2014/main" id="{3316C1D2-E578-3A43-B057-54B0EB060BCC}"/>
              </a:ext>
            </a:extLst>
          </p:cNvPr>
          <p:cNvSpPr txBox="1"/>
          <p:nvPr/>
        </p:nvSpPr>
        <p:spPr>
          <a:xfrm>
            <a:off x="6082429" y="1110200"/>
            <a:ext cx="2450011" cy="615553"/>
          </a:xfrm>
          <a:prstGeom prst="rect">
            <a:avLst/>
          </a:prstGeom>
          <a:noFill/>
        </p:spPr>
        <p:txBody>
          <a:bodyPr wrap="square" rtlCol="0">
            <a:spAutoFit/>
          </a:bodyPr>
          <a:lstStyle/>
          <a:p>
            <a:r>
              <a:rPr lang="de-DE" sz="1800" dirty="0"/>
              <a:t>Abdulrahman</a:t>
            </a:r>
          </a:p>
          <a:p>
            <a:r>
              <a:rPr lang="de-DE" sz="1600" dirty="0"/>
              <a:t>WiFi Communication </a:t>
            </a:r>
          </a:p>
        </p:txBody>
      </p:sp>
      <p:sp>
        <p:nvSpPr>
          <p:cNvPr id="12" name="TextBox 11">
            <a:extLst>
              <a:ext uri="{FF2B5EF4-FFF2-40B4-BE49-F238E27FC236}">
                <a16:creationId xmlns:a16="http://schemas.microsoft.com/office/drawing/2014/main" id="{DE68A196-641E-8846-998C-1E65D842B67D}"/>
              </a:ext>
            </a:extLst>
          </p:cNvPr>
          <p:cNvSpPr txBox="1"/>
          <p:nvPr/>
        </p:nvSpPr>
        <p:spPr>
          <a:xfrm>
            <a:off x="6082429" y="3630358"/>
            <a:ext cx="2550396" cy="615553"/>
          </a:xfrm>
          <a:prstGeom prst="rect">
            <a:avLst/>
          </a:prstGeom>
          <a:noFill/>
        </p:spPr>
        <p:txBody>
          <a:bodyPr wrap="square" rtlCol="0">
            <a:spAutoFit/>
          </a:bodyPr>
          <a:lstStyle/>
          <a:p>
            <a:r>
              <a:rPr lang="de-DE" sz="1800" dirty="0"/>
              <a:t>Medhini</a:t>
            </a:r>
          </a:p>
          <a:p>
            <a:r>
              <a:rPr lang="de-DE" sz="1600" dirty="0" err="1"/>
              <a:t>Existing</a:t>
            </a:r>
            <a:r>
              <a:rPr lang="de-DE" sz="1600" dirty="0"/>
              <a:t> </a:t>
            </a:r>
            <a:r>
              <a:rPr lang="de-DE" sz="1600" dirty="0" err="1"/>
              <a:t>setup</a:t>
            </a:r>
            <a:r>
              <a:rPr lang="de-DE" sz="1600" dirty="0"/>
              <a:t> </a:t>
            </a:r>
          </a:p>
        </p:txBody>
      </p:sp>
      <p:pic>
        <p:nvPicPr>
          <p:cNvPr id="14" name="Picture 13">
            <a:extLst>
              <a:ext uri="{FF2B5EF4-FFF2-40B4-BE49-F238E27FC236}">
                <a16:creationId xmlns:a16="http://schemas.microsoft.com/office/drawing/2014/main" id="{9BE79B05-AD8B-EC46-BBDB-F441A7E34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811" y="3665929"/>
            <a:ext cx="1533476" cy="1533476"/>
          </a:xfrm>
          <a:prstGeom prst="rect">
            <a:avLst/>
          </a:prstGeom>
        </p:spPr>
      </p:pic>
      <p:pic>
        <p:nvPicPr>
          <p:cNvPr id="16" name="Picture 15">
            <a:extLst>
              <a:ext uri="{FF2B5EF4-FFF2-40B4-BE49-F238E27FC236}">
                <a16:creationId xmlns:a16="http://schemas.microsoft.com/office/drawing/2014/main" id="{6D3B0F71-286A-9344-B284-16E36851FB4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2729"/>
          <a:stretch/>
        </p:blipFill>
        <p:spPr>
          <a:xfrm rot="5400000">
            <a:off x="375205" y="1240847"/>
            <a:ext cx="1798527" cy="1545636"/>
          </a:xfrm>
          <a:prstGeom prst="rect">
            <a:avLst/>
          </a:prstGeom>
        </p:spPr>
      </p:pic>
    </p:spTree>
    <p:extLst>
      <p:ext uri="{BB962C8B-B14F-4D97-AF65-F5344CB8AC3E}">
        <p14:creationId xmlns:p14="http://schemas.microsoft.com/office/powerpoint/2010/main" val="201018975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30</a:t>
            </a:fld>
            <a:endParaRPr lang="de-DE" dirty="0"/>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12" name="Textfeld 1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1" name="Textfeld 30"/>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2" name="Textfeld 31"/>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pic>
        <p:nvPicPr>
          <p:cNvPr id="395274"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1553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en-US" dirty="0"/>
              <a:t>Transmitting                              Receiving </a:t>
            </a:r>
          </a:p>
        </p:txBody>
      </p:sp>
      <p:sp>
        <p:nvSpPr>
          <p:cNvPr id="4" name="Datumsplatzhalter 3"/>
          <p:cNvSpPr>
            <a:spLocks noGrp="1"/>
          </p:cNvSpPr>
          <p:nvPr>
            <p:ph type="dt" sz="half" idx="10"/>
          </p:nvPr>
        </p:nvSpPr>
        <p:spPr/>
        <p:txBody>
          <a:bodyPr/>
          <a:lstStyle/>
          <a:p>
            <a:fld id="{4B94FBF6-B6D4-4A60-89A2-A8869DBF6FA6}" type="slidenum">
              <a:rPr lang="de-DE" smtClean="0"/>
              <a:pPr/>
              <a:t>31</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888023"/>
            <a:ext cx="3622551" cy="5204608"/>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846286"/>
            <a:ext cx="3813799" cy="5246345"/>
          </a:xfrm>
          <a:prstGeom prst="rect">
            <a:avLst/>
          </a:prstGeom>
        </p:spPr>
      </p:pic>
    </p:spTree>
    <p:extLst>
      <p:ext uri="{BB962C8B-B14F-4D97-AF65-F5344CB8AC3E}">
        <p14:creationId xmlns:p14="http://schemas.microsoft.com/office/powerpoint/2010/main" val="190373002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32</a:t>
            </a:fld>
            <a:endParaRPr lang="de-DE" dirty="0"/>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pic>
        <p:nvPicPr>
          <p:cNvPr id="31"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2" name="Textfeld 3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3" name="Textfeld 32"/>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213148551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Data Processing</a:t>
            </a:r>
          </a:p>
        </p:txBody>
      </p:sp>
      <p:sp>
        <p:nvSpPr>
          <p:cNvPr id="3" name="Inhaltsplatzhalter 2">
            <a:extLst>
              <a:ext uri="{FF2B5EF4-FFF2-40B4-BE49-F238E27FC236}">
                <a16:creationId xmlns:a16="http://schemas.microsoft.com/office/drawing/2014/main" id="{113CDC3E-A87D-4359-8798-AC6D87DCD095}"/>
              </a:ext>
            </a:extLst>
          </p:cNvPr>
          <p:cNvSpPr>
            <a:spLocks noGrp="1"/>
          </p:cNvSpPr>
          <p:nvPr>
            <p:ph idx="1"/>
          </p:nvPr>
        </p:nvSpPr>
        <p:spPr>
          <a:xfrm>
            <a:off x="500157" y="1315016"/>
            <a:ext cx="8131175" cy="4683125"/>
          </a:xfrm>
        </p:spPr>
        <p:txBody>
          <a:bodyPr/>
          <a:lstStyle/>
          <a:p>
            <a:r>
              <a:rPr lang="en-US" dirty="0"/>
              <a:t>Received Data via. </a:t>
            </a:r>
            <a:r>
              <a:rPr lang="en-US" dirty="0" err="1"/>
              <a:t>WiFi</a:t>
            </a:r>
            <a:endParaRPr lang="en-US" dirty="0"/>
          </a:p>
          <a:p>
            <a:endParaRPr lang="en-US" dirty="0"/>
          </a:p>
          <a:p>
            <a:r>
              <a:rPr lang="en-US" dirty="0"/>
              <a:t>Filter bad readings by </a:t>
            </a:r>
            <a:r>
              <a:rPr lang="en-US" dirty="0">
                <a:solidFill>
                  <a:srgbClr val="FF0000"/>
                </a:solidFill>
              </a:rPr>
              <a:t>“-”</a:t>
            </a:r>
          </a:p>
          <a:p>
            <a:pPr lvl="1"/>
            <a:r>
              <a:rPr lang="en-US" dirty="0"/>
              <a:t> </a:t>
            </a:r>
          </a:p>
          <a:p>
            <a:r>
              <a:rPr lang="en-US" dirty="0"/>
              <a:t>Split string at </a:t>
            </a:r>
            <a:r>
              <a:rPr lang="en-US" dirty="0">
                <a:solidFill>
                  <a:srgbClr val="FF0000"/>
                </a:solidFill>
              </a:rPr>
              <a:t>“OK”, ”\r”, “\n”, “SCAN+UID=“, “RSSI=“</a:t>
            </a:r>
          </a:p>
          <a:p>
            <a:pPr lvl="1"/>
            <a:r>
              <a:rPr lang="en-US" dirty="0">
                <a:solidFill>
                  <a:srgbClr val="FF0000"/>
                </a:solidFill>
              </a:rPr>
              <a:t> </a:t>
            </a:r>
          </a:p>
          <a:p>
            <a:r>
              <a:rPr lang="en-US" dirty="0"/>
              <a:t>Convert UID from hex to </a:t>
            </a:r>
            <a:r>
              <a:rPr lang="en-US" dirty="0" err="1"/>
              <a:t>dec</a:t>
            </a:r>
            <a:r>
              <a:rPr lang="en-US" dirty="0"/>
              <a:t> and separate from RSSI</a:t>
            </a:r>
          </a:p>
          <a:p>
            <a:pPr lvl="1"/>
            <a:r>
              <a:rPr lang="en-US" dirty="0"/>
              <a:t> </a:t>
            </a:r>
          </a:p>
          <a:p>
            <a:pPr lvl="1"/>
            <a:endParaRPr lang="en-US" dirty="0"/>
          </a:p>
          <a:p>
            <a:pPr marL="0" indent="0">
              <a:buNone/>
            </a:pPr>
            <a:endParaRPr lang="en-US" dirty="0"/>
          </a:p>
          <a:p>
            <a:pPr marL="0" indent="0">
              <a:buNone/>
            </a:pPr>
            <a:endParaRPr lang="en-US" dirty="0"/>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33</a:t>
            </a:fld>
            <a:endParaRPr lang="de-DE"/>
          </a:p>
        </p:txBody>
      </p:sp>
      <p:sp>
        <p:nvSpPr>
          <p:cNvPr id="5" name="Textfeld 4"/>
          <p:cNvSpPr txBox="1"/>
          <p:nvPr/>
        </p:nvSpPr>
        <p:spPr>
          <a:xfrm>
            <a:off x="1096955" y="1734947"/>
            <a:ext cx="4051109" cy="523220"/>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a:p>
            <a:r>
              <a:rPr lang="de-DE" sz="1400" dirty="0">
                <a:latin typeface="Lucida Console" panose="020B0609040504020204" pitchFamily="49" charset="0"/>
              </a:rPr>
              <a:t>SCAN:</a:t>
            </a:r>
            <a:r>
              <a:rPr lang="en-US" sz="1400" dirty="0">
                <a:latin typeface="Lucida Console" panose="020B0609040504020204" pitchFamily="49" charset="0"/>
              </a:rPr>
              <a:t>-UID=E00401503A5BDAE4</a:t>
            </a:r>
          </a:p>
        </p:txBody>
      </p:sp>
      <p:sp>
        <p:nvSpPr>
          <p:cNvPr id="6" name="Ellipse 5"/>
          <p:cNvSpPr/>
          <p:nvPr/>
        </p:nvSpPr>
        <p:spPr>
          <a:xfrm>
            <a:off x="1691680" y="1808840"/>
            <a:ext cx="180000" cy="180000"/>
          </a:xfrm>
          <a:prstGeom prst="ellipse">
            <a:avLst/>
          </a:prstGeom>
          <a:solidFill>
            <a:schemeClr val="accent1">
              <a:alpha val="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a:off x="1691680" y="1993983"/>
            <a:ext cx="180000" cy="1800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1096955" y="2708920"/>
            <a:ext cx="4051109" cy="307777"/>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p:txBody>
      </p:sp>
      <p:sp>
        <p:nvSpPr>
          <p:cNvPr id="9" name="Rechteck 8"/>
          <p:cNvSpPr/>
          <p:nvPr/>
        </p:nvSpPr>
        <p:spPr>
          <a:xfrm>
            <a:off x="2242493" y="2776502"/>
            <a:ext cx="1734782"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p:nvSpPr>
        <p:spPr>
          <a:xfrm>
            <a:off x="4697356" y="2777917"/>
            <a:ext cx="360039"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feld 10"/>
          <p:cNvSpPr txBox="1"/>
          <p:nvPr/>
        </p:nvSpPr>
        <p:spPr>
          <a:xfrm>
            <a:off x="1096955" y="3551634"/>
            <a:ext cx="2332690" cy="307777"/>
          </a:xfrm>
          <a:prstGeom prst="rect">
            <a:avLst/>
          </a:prstGeom>
          <a:noFill/>
        </p:spPr>
        <p:txBody>
          <a:bodyPr wrap="none" rtlCol="0">
            <a:spAutoFit/>
          </a:bodyPr>
          <a:lstStyle/>
          <a:p>
            <a:r>
              <a:rPr lang="en-US" sz="1400" dirty="0">
                <a:latin typeface="Lucida Console" panose="020B0609040504020204" pitchFamily="49" charset="0"/>
              </a:rPr>
              <a:t>E00401503A5BD691 0/0</a:t>
            </a:r>
          </a:p>
        </p:txBody>
      </p:sp>
      <p:sp>
        <p:nvSpPr>
          <p:cNvPr id="12" name="Rechteck 11"/>
          <p:cNvSpPr/>
          <p:nvPr/>
        </p:nvSpPr>
        <p:spPr>
          <a:xfrm>
            <a:off x="2554796" y="3597510"/>
            <a:ext cx="366630"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1096955" y="4394348"/>
            <a:ext cx="1043876" cy="307777"/>
          </a:xfrm>
          <a:prstGeom prst="rect">
            <a:avLst/>
          </a:prstGeom>
          <a:noFill/>
        </p:spPr>
        <p:txBody>
          <a:bodyPr wrap="none" rtlCol="0">
            <a:spAutoFit/>
          </a:bodyPr>
          <a:lstStyle/>
          <a:p>
            <a:r>
              <a:rPr lang="en-US" sz="1400" dirty="0">
                <a:latin typeface="Lucida Console" panose="020B0609040504020204" pitchFamily="49" charset="0"/>
              </a:rPr>
              <a:t>1681 0/0</a:t>
            </a:r>
          </a:p>
        </p:txBody>
      </p:sp>
    </p:spTree>
    <p:extLst>
      <p:ext uri="{BB962C8B-B14F-4D97-AF65-F5344CB8AC3E}">
        <p14:creationId xmlns:p14="http://schemas.microsoft.com/office/powerpoint/2010/main" val="6033791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animBg="1"/>
      <p:bldP spid="7" grpId="0" animBg="1"/>
      <p:bldP spid="8" grpId="0"/>
      <p:bldP spid="9" grpId="0" animBg="1"/>
      <p:bldP spid="10" grpId="0" animBg="1"/>
      <p:bldP spid="11" grpId="0"/>
      <p:bldP spid="12" grpId="0" animBg="1"/>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r Verbinder 4"/>
          <p:cNvCxnSpPr>
            <a:stCxn id="9" idx="0"/>
            <a:endCxn id="11" idx="2"/>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34</a:t>
            </a:fld>
            <a:endParaRPr lang="de-DE"/>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sp>
        <p:nvSpPr>
          <p:cNvPr id="40" name="Textfeld 39"/>
          <p:cNvSpPr txBox="1"/>
          <p:nvPr/>
        </p:nvSpPr>
        <p:spPr>
          <a:xfrm rot="5400000">
            <a:off x="7927346" y="2110236"/>
            <a:ext cx="920445"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pic>
        <p:nvPicPr>
          <p:cNvPr id="32"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3" name="Textfeld 32"/>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86411588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a:t>
            </a:r>
          </a:p>
        </p:txBody>
      </p:sp>
      <p:sp>
        <p:nvSpPr>
          <p:cNvPr id="3" name="Inhaltsplatzhalter 2"/>
          <p:cNvSpPr>
            <a:spLocks noGrp="1"/>
          </p:cNvSpPr>
          <p:nvPr>
            <p:ph idx="1"/>
          </p:nvPr>
        </p:nvSpPr>
        <p:spPr/>
        <p:txBody>
          <a:bodyPr/>
          <a:lstStyle/>
          <a:p>
            <a:r>
              <a:rPr lang="en-US" dirty="0"/>
              <a:t>Why is a Initialization necessary? </a:t>
            </a:r>
          </a:p>
          <a:p>
            <a:r>
              <a:rPr lang="en-US" dirty="0"/>
              <a:t>Initialization procedure</a:t>
            </a:r>
          </a:p>
        </p:txBody>
      </p:sp>
      <p:sp>
        <p:nvSpPr>
          <p:cNvPr id="4" name="Datumsplatzhalter 3"/>
          <p:cNvSpPr>
            <a:spLocks noGrp="1"/>
          </p:cNvSpPr>
          <p:nvPr>
            <p:ph type="dt" sz="half" idx="10"/>
          </p:nvPr>
        </p:nvSpPr>
        <p:spPr/>
        <p:txBody>
          <a:bodyPr/>
          <a:lstStyle/>
          <a:p>
            <a:fld id="{4B94FBF6-B6D4-4A60-89A2-A8869DBF6FA6}" type="slidenum">
              <a:rPr lang="de-DE" smtClean="0"/>
              <a:pPr/>
              <a:t>35</a:t>
            </a:fld>
            <a:endParaRPr lang="de-DE"/>
          </a:p>
        </p:txBody>
      </p:sp>
    </p:spTree>
    <p:extLst>
      <p:ext uri="{BB962C8B-B14F-4D97-AF65-F5344CB8AC3E}">
        <p14:creationId xmlns:p14="http://schemas.microsoft.com/office/powerpoint/2010/main" val="120810058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an Initialization necessary? </a:t>
            </a:r>
          </a:p>
        </p:txBody>
      </p:sp>
      <p:sp>
        <p:nvSpPr>
          <p:cNvPr id="4" name="Datumsplatzhalter 3"/>
          <p:cNvSpPr>
            <a:spLocks noGrp="1"/>
          </p:cNvSpPr>
          <p:nvPr>
            <p:ph type="dt" sz="half" idx="10"/>
          </p:nvPr>
        </p:nvSpPr>
        <p:spPr/>
        <p:txBody>
          <a:bodyPr/>
          <a:lstStyle/>
          <a:p>
            <a:endParaRPr lang="de-DE" dirty="0"/>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572272"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4427984" y="2879274"/>
            <a:ext cx="1152128" cy="1171034"/>
          </a:xfrm>
          <a:prstGeom prst="ellipse">
            <a:avLst/>
          </a:prstGeom>
          <a:solidFill>
            <a:schemeClr val="bg1">
              <a:alpha val="49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3971523" y="3338902"/>
            <a:ext cx="1152128" cy="1171034"/>
          </a:xfrm>
          <a:prstGeom prst="ellipse">
            <a:avLst/>
          </a:prstGeom>
          <a:solidFill>
            <a:schemeClr val="bg1">
              <a:alpha val="49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4000128" y="2440888"/>
            <a:ext cx="1152128" cy="1171034"/>
          </a:xfrm>
          <a:prstGeom prst="ellipse">
            <a:avLst/>
          </a:prstGeom>
          <a:solidFill>
            <a:schemeClr val="bg1">
              <a:alpha val="49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899132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1+#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a 360°turn? </a:t>
            </a:r>
          </a:p>
        </p:txBody>
      </p:sp>
      <p:sp>
        <p:nvSpPr>
          <p:cNvPr id="4" name="Datumsplatzhalter 3"/>
          <p:cNvSpPr>
            <a:spLocks noGrp="1"/>
          </p:cNvSpPr>
          <p:nvPr>
            <p:ph type="dt" sz="half" idx="10"/>
          </p:nvPr>
        </p:nvSpPr>
        <p:spPr/>
        <p:txBody>
          <a:bodyPr/>
          <a:lstStyle/>
          <a:p>
            <a:endParaRPr lang="de-DE" dirty="0"/>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p:cNvSpPr/>
          <p:nvPr/>
        </p:nvSpPr>
        <p:spPr>
          <a:xfrm>
            <a:off x="4175956" y="41301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rgbClr val="F18DC9"/>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6588224" y="2906038"/>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7484873" y="3383756"/>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Ellipse 23"/>
          <p:cNvSpPr/>
          <p:nvPr/>
        </p:nvSpPr>
        <p:spPr>
          <a:xfrm>
            <a:off x="611560" y="1295636"/>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Kreis: nicht ausgefüllt 28"/>
          <p:cNvSpPr/>
          <p:nvPr/>
        </p:nvSpPr>
        <p:spPr>
          <a:xfrm>
            <a:off x="827584" y="1484784"/>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Ellipse 21"/>
          <p:cNvSpPr/>
          <p:nvPr/>
        </p:nvSpPr>
        <p:spPr>
          <a:xfrm>
            <a:off x="1187624" y="313573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1187624" y="3544185"/>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7619388" y="3126202"/>
            <a:ext cx="216024" cy="221256"/>
          </a:xfrm>
          <a:prstGeom prst="ellipse">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7619388" y="3616348"/>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90272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 Procedure</a:t>
            </a:r>
          </a:p>
        </p:txBody>
      </p:sp>
      <p:sp>
        <p:nvSpPr>
          <p:cNvPr id="4" name="Datumsplatzhalter 3"/>
          <p:cNvSpPr>
            <a:spLocks noGrp="1"/>
          </p:cNvSpPr>
          <p:nvPr>
            <p:ph type="dt" sz="half" idx="10"/>
          </p:nvPr>
        </p:nvSpPr>
        <p:spPr/>
        <p:txBody>
          <a:bodyPr/>
          <a:lstStyle/>
          <a:p>
            <a:endParaRPr lang="de-DE" dirty="0"/>
          </a:p>
        </p:txBody>
      </p:sp>
      <p:grpSp>
        <p:nvGrpSpPr>
          <p:cNvPr id="32" name="Gruppieren 31"/>
          <p:cNvGrpSpPr/>
          <p:nvPr/>
        </p:nvGrpSpPr>
        <p:grpSpPr>
          <a:xfrm>
            <a:off x="5625213" y="4761921"/>
            <a:ext cx="1152128" cy="1171034"/>
            <a:chOff x="6096199" y="4357881"/>
            <a:chExt cx="1152128" cy="1171034"/>
          </a:xfrm>
        </p:grpSpPr>
        <p:sp>
          <p:nvSpPr>
            <p:cNvPr id="30" name="Ellipse 2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Kreis: nicht ausgefüllt 3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uppieren 33"/>
          <p:cNvGrpSpPr/>
          <p:nvPr/>
        </p:nvGrpSpPr>
        <p:grpSpPr>
          <a:xfrm rot="1687690">
            <a:off x="5625213" y="4761921"/>
            <a:ext cx="1152128" cy="1171034"/>
            <a:chOff x="6096199" y="4357881"/>
            <a:chExt cx="1152128" cy="1171034"/>
          </a:xfrm>
        </p:grpSpPr>
        <p:sp>
          <p:nvSpPr>
            <p:cNvPr id="35" name="Ellipse 34"/>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Kreis: nicht ausgefüllt 35"/>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uppieren 36"/>
          <p:cNvGrpSpPr/>
          <p:nvPr/>
        </p:nvGrpSpPr>
        <p:grpSpPr>
          <a:xfrm rot="5400000">
            <a:off x="5625213" y="4761921"/>
            <a:ext cx="1152128" cy="1171034"/>
            <a:chOff x="6096199" y="4357881"/>
            <a:chExt cx="1152128" cy="1171034"/>
          </a:xfrm>
        </p:grpSpPr>
        <p:sp>
          <p:nvSpPr>
            <p:cNvPr id="38" name="Ellipse 37"/>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Kreis: nicht ausgefüllt 38"/>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0" name="Gruppieren 39"/>
          <p:cNvGrpSpPr/>
          <p:nvPr/>
        </p:nvGrpSpPr>
        <p:grpSpPr>
          <a:xfrm rot="8472795">
            <a:off x="5625213" y="4761921"/>
            <a:ext cx="1152128" cy="1171034"/>
            <a:chOff x="6096199" y="4357881"/>
            <a:chExt cx="1152128" cy="1171034"/>
          </a:xfrm>
        </p:grpSpPr>
        <p:sp>
          <p:nvSpPr>
            <p:cNvPr id="41" name="Ellipse 40"/>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Kreis: nicht ausgefüllt 41"/>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3" name="Gruppieren 42"/>
          <p:cNvGrpSpPr/>
          <p:nvPr/>
        </p:nvGrpSpPr>
        <p:grpSpPr>
          <a:xfrm rot="10800000">
            <a:off x="5625214" y="4761921"/>
            <a:ext cx="1152128" cy="1171034"/>
            <a:chOff x="6096199" y="4357881"/>
            <a:chExt cx="1152128" cy="1171034"/>
          </a:xfrm>
        </p:grpSpPr>
        <p:sp>
          <p:nvSpPr>
            <p:cNvPr id="44" name="Ellipse 43"/>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Kreis: nicht ausgefüllt 44"/>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6" name="Gruppieren 45"/>
          <p:cNvGrpSpPr/>
          <p:nvPr/>
        </p:nvGrpSpPr>
        <p:grpSpPr>
          <a:xfrm rot="12818763">
            <a:off x="5625213" y="4761921"/>
            <a:ext cx="1152128" cy="1171034"/>
            <a:chOff x="6096199" y="4357881"/>
            <a:chExt cx="1152128" cy="1171034"/>
          </a:xfrm>
        </p:grpSpPr>
        <p:sp>
          <p:nvSpPr>
            <p:cNvPr id="47" name="Ellipse 46"/>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Kreis: nicht ausgefüllt 47"/>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9" name="Gruppieren 48"/>
          <p:cNvGrpSpPr/>
          <p:nvPr/>
        </p:nvGrpSpPr>
        <p:grpSpPr>
          <a:xfrm rot="16200000">
            <a:off x="5625213" y="4761922"/>
            <a:ext cx="1152128" cy="1171034"/>
            <a:chOff x="6096199" y="4357881"/>
            <a:chExt cx="1152128" cy="1171034"/>
          </a:xfrm>
        </p:grpSpPr>
        <p:sp>
          <p:nvSpPr>
            <p:cNvPr id="50" name="Ellipse 4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Kreis: nicht ausgefüllt 5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2" name="Gruppieren 51"/>
          <p:cNvGrpSpPr/>
          <p:nvPr/>
        </p:nvGrpSpPr>
        <p:grpSpPr>
          <a:xfrm rot="18609455">
            <a:off x="5625213" y="4761921"/>
            <a:ext cx="1152128" cy="1171034"/>
            <a:chOff x="6096199" y="4357881"/>
            <a:chExt cx="1152128" cy="1171034"/>
          </a:xfrm>
        </p:grpSpPr>
        <p:sp>
          <p:nvSpPr>
            <p:cNvPr id="53" name="Ellipse 52"/>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Kreis: nicht ausgefüllt 53"/>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5" name="Gruppieren 54"/>
          <p:cNvGrpSpPr/>
          <p:nvPr/>
        </p:nvGrpSpPr>
        <p:grpSpPr>
          <a:xfrm>
            <a:off x="5625213" y="4769670"/>
            <a:ext cx="1152128" cy="1171034"/>
            <a:chOff x="6096199" y="4357881"/>
            <a:chExt cx="1152128" cy="1171034"/>
          </a:xfrm>
        </p:grpSpPr>
        <p:sp>
          <p:nvSpPr>
            <p:cNvPr id="56" name="Ellipse 55"/>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Kreis: nicht ausgefüllt 56"/>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aphicFrame>
        <p:nvGraphicFramePr>
          <p:cNvPr id="58" name="Tabelle 12">
            <a:extLst>
              <a:ext uri="{FF2B5EF4-FFF2-40B4-BE49-F238E27FC236}">
                <a16:creationId xmlns:a16="http://schemas.microsoft.com/office/drawing/2014/main" id="{A930333F-FBAE-F447-A053-2E3AA2E83323}"/>
              </a:ext>
            </a:extLst>
          </p:cNvPr>
          <p:cNvGraphicFramePr>
            <a:graphicFrameLocks noGrp="1"/>
          </p:cNvGraphicFramePr>
          <p:nvPr>
            <p:extLst>
              <p:ext uri="{D42A27DB-BD31-4B8C-83A1-F6EECF244321}">
                <p14:modId xmlns:p14="http://schemas.microsoft.com/office/powerpoint/2010/main" val="993321490"/>
              </p:ext>
            </p:extLst>
          </p:nvPr>
        </p:nvGraphicFramePr>
        <p:xfrm>
          <a:off x="3491880" y="918863"/>
          <a:ext cx="4993265" cy="3515360"/>
        </p:xfrm>
        <a:graphic>
          <a:graphicData uri="http://schemas.openxmlformats.org/drawingml/2006/table">
            <a:tbl>
              <a:tblPr firstRow="1" bandRow="1">
                <a:tableStyleId>{5C22544A-7EE6-4342-B048-85BDC9FD1C3A}</a:tableStyleId>
              </a:tblPr>
              <a:tblGrid>
                <a:gridCol w="466197">
                  <a:extLst>
                    <a:ext uri="{9D8B030D-6E8A-4147-A177-3AD203B41FA5}">
                      <a16:colId xmlns:a16="http://schemas.microsoft.com/office/drawing/2014/main" val="2860822177"/>
                    </a:ext>
                  </a:extLst>
                </a:gridCol>
                <a:gridCol w="323362">
                  <a:extLst>
                    <a:ext uri="{9D8B030D-6E8A-4147-A177-3AD203B41FA5}">
                      <a16:colId xmlns:a16="http://schemas.microsoft.com/office/drawing/2014/main" val="3963418369"/>
                    </a:ext>
                  </a:extLst>
                </a:gridCol>
                <a:gridCol w="323362">
                  <a:extLst>
                    <a:ext uri="{9D8B030D-6E8A-4147-A177-3AD203B41FA5}">
                      <a16:colId xmlns:a16="http://schemas.microsoft.com/office/drawing/2014/main" val="3803730442"/>
                    </a:ext>
                  </a:extLst>
                </a:gridCol>
                <a:gridCol w="323362">
                  <a:extLst>
                    <a:ext uri="{9D8B030D-6E8A-4147-A177-3AD203B41FA5}">
                      <a16:colId xmlns:a16="http://schemas.microsoft.com/office/drawing/2014/main" val="1194941819"/>
                    </a:ext>
                  </a:extLst>
                </a:gridCol>
                <a:gridCol w="323362">
                  <a:extLst>
                    <a:ext uri="{9D8B030D-6E8A-4147-A177-3AD203B41FA5}">
                      <a16:colId xmlns:a16="http://schemas.microsoft.com/office/drawing/2014/main" val="3669288399"/>
                    </a:ext>
                  </a:extLst>
                </a:gridCol>
                <a:gridCol w="323362">
                  <a:extLst>
                    <a:ext uri="{9D8B030D-6E8A-4147-A177-3AD203B41FA5}">
                      <a16:colId xmlns:a16="http://schemas.microsoft.com/office/drawing/2014/main" val="4003264983"/>
                    </a:ext>
                  </a:extLst>
                </a:gridCol>
                <a:gridCol w="323362">
                  <a:extLst>
                    <a:ext uri="{9D8B030D-6E8A-4147-A177-3AD203B41FA5}">
                      <a16:colId xmlns:a16="http://schemas.microsoft.com/office/drawing/2014/main" val="451837203"/>
                    </a:ext>
                  </a:extLst>
                </a:gridCol>
                <a:gridCol w="323362">
                  <a:extLst>
                    <a:ext uri="{9D8B030D-6E8A-4147-A177-3AD203B41FA5}">
                      <a16:colId xmlns:a16="http://schemas.microsoft.com/office/drawing/2014/main" val="2539444956"/>
                    </a:ext>
                  </a:extLst>
                </a:gridCol>
                <a:gridCol w="323362">
                  <a:extLst>
                    <a:ext uri="{9D8B030D-6E8A-4147-A177-3AD203B41FA5}">
                      <a16:colId xmlns:a16="http://schemas.microsoft.com/office/drawing/2014/main" val="442938474"/>
                    </a:ext>
                  </a:extLst>
                </a:gridCol>
                <a:gridCol w="323362">
                  <a:extLst>
                    <a:ext uri="{9D8B030D-6E8A-4147-A177-3AD203B41FA5}">
                      <a16:colId xmlns:a16="http://schemas.microsoft.com/office/drawing/2014/main" val="2765315493"/>
                    </a:ext>
                  </a:extLst>
                </a:gridCol>
                <a:gridCol w="323362">
                  <a:extLst>
                    <a:ext uri="{9D8B030D-6E8A-4147-A177-3AD203B41FA5}">
                      <a16:colId xmlns:a16="http://schemas.microsoft.com/office/drawing/2014/main" val="330043107"/>
                    </a:ext>
                  </a:extLst>
                </a:gridCol>
                <a:gridCol w="323362">
                  <a:extLst>
                    <a:ext uri="{9D8B030D-6E8A-4147-A177-3AD203B41FA5}">
                      <a16:colId xmlns:a16="http://schemas.microsoft.com/office/drawing/2014/main" val="3499196673"/>
                    </a:ext>
                  </a:extLst>
                </a:gridCol>
                <a:gridCol w="323362">
                  <a:extLst>
                    <a:ext uri="{9D8B030D-6E8A-4147-A177-3AD203B41FA5}">
                      <a16:colId xmlns:a16="http://schemas.microsoft.com/office/drawing/2014/main" val="2111982444"/>
                    </a:ext>
                  </a:extLst>
                </a:gridCol>
                <a:gridCol w="323362">
                  <a:extLst>
                    <a:ext uri="{9D8B030D-6E8A-4147-A177-3AD203B41FA5}">
                      <a16:colId xmlns:a16="http://schemas.microsoft.com/office/drawing/2014/main" val="2204318171"/>
                    </a:ext>
                  </a:extLst>
                </a:gridCol>
                <a:gridCol w="323362">
                  <a:extLst>
                    <a:ext uri="{9D8B030D-6E8A-4147-A177-3AD203B41FA5}">
                      <a16:colId xmlns:a16="http://schemas.microsoft.com/office/drawing/2014/main" val="3390438286"/>
                    </a:ext>
                  </a:extLst>
                </a:gridCol>
              </a:tblGrid>
              <a:tr h="370840">
                <a:tc>
                  <a:txBody>
                    <a:bodyPr/>
                    <a:lstStyle/>
                    <a:p>
                      <a:endParaRPr lang="en-US" sz="1000" dirty="0"/>
                    </a:p>
                  </a:txBody>
                  <a:tcPr/>
                </a:tc>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sz="800" dirty="0">
                          <a:solidFill>
                            <a:schemeClr val="bg1"/>
                          </a:solidFill>
                        </a:rPr>
                        <a:t>0°</a:t>
                      </a:r>
                    </a:p>
                  </a:txBody>
                  <a:tcPr>
                    <a:solidFill>
                      <a:srgbClr val="01969C"/>
                    </a:solidFill>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sz="800" dirty="0">
                          <a:solidFill>
                            <a:schemeClr val="bg1"/>
                          </a:solidFill>
                        </a:rPr>
                        <a:t>45°</a:t>
                      </a:r>
                    </a:p>
                  </a:txBody>
                  <a:tcPr>
                    <a:solidFill>
                      <a:srgbClr val="01969C"/>
                    </a:solidFill>
                  </a:tcPr>
                </a:tc>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sz="800" dirty="0">
                          <a:solidFill>
                            <a:schemeClr val="bg1"/>
                          </a:solidFill>
                        </a:rPr>
                        <a:t>90°</a:t>
                      </a:r>
                    </a:p>
                  </a:txBody>
                  <a:tcPr>
                    <a:solidFill>
                      <a:srgbClr val="01969C"/>
                    </a:solidFill>
                  </a:tcPr>
                </a:tc>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sz="800" dirty="0">
                          <a:solidFill>
                            <a:schemeClr val="bg1"/>
                          </a:solidFill>
                        </a:rPr>
                        <a:t>135°</a:t>
                      </a:r>
                    </a:p>
                  </a:txBody>
                  <a:tcPr>
                    <a:solidFill>
                      <a:srgbClr val="01969C"/>
                    </a:solidFill>
                  </a:tcPr>
                </a:tc>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sz="800" dirty="0">
                          <a:solidFill>
                            <a:schemeClr val="bg1"/>
                          </a:solidFill>
                        </a:rPr>
                        <a:t>180°</a:t>
                      </a:r>
                    </a:p>
                  </a:txBody>
                  <a:tcPr>
                    <a:solidFill>
                      <a:srgbClr val="01969C"/>
                    </a:solidFill>
                  </a:tcPr>
                </a:tc>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sz="800" dirty="0">
                          <a:solidFill>
                            <a:schemeClr val="bg1"/>
                          </a:solidFill>
                        </a:rPr>
                        <a:t>225°</a:t>
                      </a:r>
                    </a:p>
                  </a:txBody>
                  <a:tcPr>
                    <a:solidFill>
                      <a:srgbClr val="01969C"/>
                    </a:solidFill>
                  </a:tcPr>
                </a:tc>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sz="800" dirty="0">
                          <a:solidFill>
                            <a:schemeClr val="bg1"/>
                          </a:solidFill>
                        </a:rPr>
                        <a:t>270°</a:t>
                      </a:r>
                    </a:p>
                  </a:txBody>
                  <a:tcPr>
                    <a:solidFill>
                      <a:srgbClr val="01969C"/>
                    </a:solidFill>
                  </a:tcPr>
                </a:tc>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sz="800" dirty="0">
                          <a:solidFill>
                            <a:schemeClr val="bg1"/>
                          </a:solidFill>
                        </a:rPr>
                        <a:t>315°</a:t>
                      </a:r>
                    </a:p>
                  </a:txBody>
                  <a:tcPr>
                    <a:solidFill>
                      <a:srgbClr val="01969C"/>
                    </a:solidFill>
                  </a:tcPr>
                </a:tc>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sp>
        <p:nvSpPr>
          <p:cNvPr id="6" name="Rechteck 5"/>
          <p:cNvSpPr/>
          <p:nvPr/>
        </p:nvSpPr>
        <p:spPr>
          <a:xfrm>
            <a:off x="3971223" y="4077072"/>
            <a:ext cx="4561217" cy="342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hteck 58"/>
          <p:cNvSpPr/>
          <p:nvPr/>
        </p:nvSpPr>
        <p:spPr>
          <a:xfrm>
            <a:off x="3971223" y="368496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hteck 59"/>
          <p:cNvSpPr/>
          <p:nvPr/>
        </p:nvSpPr>
        <p:spPr>
          <a:xfrm>
            <a:off x="3977252" y="3345387"/>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hteck 60"/>
          <p:cNvSpPr/>
          <p:nvPr/>
        </p:nvSpPr>
        <p:spPr>
          <a:xfrm>
            <a:off x="3984430" y="295626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hteck 61"/>
          <p:cNvSpPr/>
          <p:nvPr/>
        </p:nvSpPr>
        <p:spPr>
          <a:xfrm>
            <a:off x="3964222" y="2587084"/>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62"/>
          <p:cNvSpPr/>
          <p:nvPr/>
        </p:nvSpPr>
        <p:spPr>
          <a:xfrm>
            <a:off x="3964221" y="221958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hteck 63"/>
          <p:cNvSpPr/>
          <p:nvPr/>
        </p:nvSpPr>
        <p:spPr>
          <a:xfrm>
            <a:off x="3970737" y="1837139"/>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hteck 64"/>
          <p:cNvSpPr/>
          <p:nvPr/>
        </p:nvSpPr>
        <p:spPr>
          <a:xfrm>
            <a:off x="3977253" y="145469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820" y="918863"/>
            <a:ext cx="2232248" cy="5016425"/>
          </a:xfrm>
          <a:prstGeom prst="rect">
            <a:avLst/>
          </a:prstGeom>
        </p:spPr>
      </p:pic>
    </p:spTree>
    <p:extLst>
      <p:ext uri="{BB962C8B-B14F-4D97-AF65-F5344CB8AC3E}">
        <p14:creationId xmlns:p14="http://schemas.microsoft.com/office/powerpoint/2010/main" val="26142964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xit"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9" grpId="0" animBg="1"/>
      <p:bldP spid="60" grpId="0" animBg="1"/>
      <p:bldP spid="61" grpId="0" animBg="1"/>
      <p:bldP spid="62" grpId="0" animBg="1"/>
      <p:bldP spid="63" grpId="0" animBg="1"/>
      <p:bldP spid="64" grpId="0" animBg="1"/>
      <p:bldP spid="6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Analyzing Initialization Array[8,14]</a:t>
            </a:r>
          </a:p>
        </p:txBody>
      </p:sp>
      <p:sp>
        <p:nvSpPr>
          <p:cNvPr id="4" name="Datumsplatzhalter 3"/>
          <p:cNvSpPr>
            <a:spLocks noGrp="1"/>
          </p:cNvSpPr>
          <p:nvPr>
            <p:ph type="dt" sz="half" idx="10"/>
          </p:nvPr>
        </p:nvSpPr>
        <p:spPr/>
        <p:txBody>
          <a:bodyPr/>
          <a:lstStyle/>
          <a:p>
            <a:endParaRPr lang="de-DE" dirty="0"/>
          </a:p>
        </p:txBody>
      </p:sp>
      <p:sp>
        <p:nvSpPr>
          <p:cNvPr id="56" name="Ellipse 55"/>
          <p:cNvSpPr/>
          <p:nvPr/>
        </p:nvSpPr>
        <p:spPr>
          <a:xfrm>
            <a:off x="5772249" y="3348892"/>
            <a:ext cx="2621317" cy="24888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Ellipse 117"/>
          <p:cNvSpPr/>
          <p:nvPr/>
        </p:nvSpPr>
        <p:spPr>
          <a:xfrm>
            <a:off x="6968225" y="322648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Ellipse 118"/>
          <p:cNvSpPr/>
          <p:nvPr/>
        </p:nvSpPr>
        <p:spPr>
          <a:xfrm>
            <a:off x="8278884" y="4484428"/>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Ellipse 119"/>
          <p:cNvSpPr/>
          <p:nvPr/>
        </p:nvSpPr>
        <p:spPr>
          <a:xfrm>
            <a:off x="6968225" y="57450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Ellipse 121"/>
          <p:cNvSpPr/>
          <p:nvPr/>
        </p:nvSpPr>
        <p:spPr>
          <a:xfrm>
            <a:off x="5994792" y="36428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Ellipse 122"/>
          <p:cNvSpPr/>
          <p:nvPr/>
        </p:nvSpPr>
        <p:spPr>
          <a:xfrm>
            <a:off x="7925624" y="3642814"/>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Ellipse 125"/>
          <p:cNvSpPr/>
          <p:nvPr/>
        </p:nvSpPr>
        <p:spPr>
          <a:xfrm>
            <a:off x="7987680" y="5279972"/>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Gerader Verbinder 127"/>
          <p:cNvCxnSpPr>
            <a:stCxn id="118" idx="4"/>
            <a:endCxn id="120" idx="0"/>
          </p:cNvCxnSpPr>
          <p:nvPr/>
        </p:nvCxnSpPr>
        <p:spPr>
          <a:xfrm>
            <a:off x="7082908" y="3444258"/>
            <a:ext cx="0" cy="230075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a:stCxn id="122" idx="5"/>
            <a:endCxn id="126" idx="1"/>
          </p:cNvCxnSpPr>
          <p:nvPr/>
        </p:nvCxnSpPr>
        <p:spPr>
          <a:xfrm>
            <a:off x="6190567" y="3828696"/>
            <a:ext cx="1830703" cy="1483169"/>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aphicFrame>
        <p:nvGraphicFramePr>
          <p:cNvPr id="15" name="Tabelle 14"/>
          <p:cNvGraphicFramePr>
            <a:graphicFrameLocks noGrp="1"/>
          </p:cNvGraphicFramePr>
          <p:nvPr>
            <p:extLst/>
          </p:nvPr>
        </p:nvGraphicFramePr>
        <p:xfrm>
          <a:off x="5485625" y="930083"/>
          <a:ext cx="3147200" cy="2223568"/>
        </p:xfrm>
        <a:graphic>
          <a:graphicData uri="http://schemas.openxmlformats.org/drawingml/2006/table">
            <a:tbl>
              <a:tblPr firstRow="1" bandRow="1">
                <a:tableStyleId>{5C22544A-7EE6-4342-B048-85BDC9FD1C3A}</a:tableStyleId>
              </a:tblPr>
              <a:tblGrid>
                <a:gridCol w="224800">
                  <a:extLst>
                    <a:ext uri="{9D8B030D-6E8A-4147-A177-3AD203B41FA5}">
                      <a16:colId xmlns:a16="http://schemas.microsoft.com/office/drawing/2014/main" val="3963418369"/>
                    </a:ext>
                  </a:extLst>
                </a:gridCol>
                <a:gridCol w="224800">
                  <a:extLst>
                    <a:ext uri="{9D8B030D-6E8A-4147-A177-3AD203B41FA5}">
                      <a16:colId xmlns:a16="http://schemas.microsoft.com/office/drawing/2014/main" val="3803730442"/>
                    </a:ext>
                  </a:extLst>
                </a:gridCol>
                <a:gridCol w="224800">
                  <a:extLst>
                    <a:ext uri="{9D8B030D-6E8A-4147-A177-3AD203B41FA5}">
                      <a16:colId xmlns:a16="http://schemas.microsoft.com/office/drawing/2014/main" val="1194941819"/>
                    </a:ext>
                  </a:extLst>
                </a:gridCol>
                <a:gridCol w="224800">
                  <a:extLst>
                    <a:ext uri="{9D8B030D-6E8A-4147-A177-3AD203B41FA5}">
                      <a16:colId xmlns:a16="http://schemas.microsoft.com/office/drawing/2014/main" val="3669288399"/>
                    </a:ext>
                  </a:extLst>
                </a:gridCol>
                <a:gridCol w="224800">
                  <a:extLst>
                    <a:ext uri="{9D8B030D-6E8A-4147-A177-3AD203B41FA5}">
                      <a16:colId xmlns:a16="http://schemas.microsoft.com/office/drawing/2014/main" val="4003264983"/>
                    </a:ext>
                  </a:extLst>
                </a:gridCol>
                <a:gridCol w="224800">
                  <a:extLst>
                    <a:ext uri="{9D8B030D-6E8A-4147-A177-3AD203B41FA5}">
                      <a16:colId xmlns:a16="http://schemas.microsoft.com/office/drawing/2014/main" val="451837203"/>
                    </a:ext>
                  </a:extLst>
                </a:gridCol>
                <a:gridCol w="224800">
                  <a:extLst>
                    <a:ext uri="{9D8B030D-6E8A-4147-A177-3AD203B41FA5}">
                      <a16:colId xmlns:a16="http://schemas.microsoft.com/office/drawing/2014/main" val="2539444956"/>
                    </a:ext>
                  </a:extLst>
                </a:gridCol>
                <a:gridCol w="224800">
                  <a:extLst>
                    <a:ext uri="{9D8B030D-6E8A-4147-A177-3AD203B41FA5}">
                      <a16:colId xmlns:a16="http://schemas.microsoft.com/office/drawing/2014/main" val="442938474"/>
                    </a:ext>
                  </a:extLst>
                </a:gridCol>
                <a:gridCol w="224800">
                  <a:extLst>
                    <a:ext uri="{9D8B030D-6E8A-4147-A177-3AD203B41FA5}">
                      <a16:colId xmlns:a16="http://schemas.microsoft.com/office/drawing/2014/main" val="2765315493"/>
                    </a:ext>
                  </a:extLst>
                </a:gridCol>
                <a:gridCol w="224800">
                  <a:extLst>
                    <a:ext uri="{9D8B030D-6E8A-4147-A177-3AD203B41FA5}">
                      <a16:colId xmlns:a16="http://schemas.microsoft.com/office/drawing/2014/main" val="330043107"/>
                    </a:ext>
                  </a:extLst>
                </a:gridCol>
                <a:gridCol w="224800">
                  <a:extLst>
                    <a:ext uri="{9D8B030D-6E8A-4147-A177-3AD203B41FA5}">
                      <a16:colId xmlns:a16="http://schemas.microsoft.com/office/drawing/2014/main" val="3499196673"/>
                    </a:ext>
                  </a:extLst>
                </a:gridCol>
                <a:gridCol w="224800">
                  <a:extLst>
                    <a:ext uri="{9D8B030D-6E8A-4147-A177-3AD203B41FA5}">
                      <a16:colId xmlns:a16="http://schemas.microsoft.com/office/drawing/2014/main" val="2111982444"/>
                    </a:ext>
                  </a:extLst>
                </a:gridCol>
                <a:gridCol w="224800">
                  <a:extLst>
                    <a:ext uri="{9D8B030D-6E8A-4147-A177-3AD203B41FA5}">
                      <a16:colId xmlns:a16="http://schemas.microsoft.com/office/drawing/2014/main" val="2204318171"/>
                    </a:ext>
                  </a:extLst>
                </a:gridCol>
                <a:gridCol w="224800">
                  <a:extLst>
                    <a:ext uri="{9D8B030D-6E8A-4147-A177-3AD203B41FA5}">
                      <a16:colId xmlns:a16="http://schemas.microsoft.com/office/drawing/2014/main" val="3390438286"/>
                    </a:ext>
                  </a:extLst>
                </a:gridCol>
              </a:tblGrid>
              <a:tr h="254825">
                <a:tc>
                  <a:txBody>
                    <a:bodyPr/>
                    <a:lstStyle/>
                    <a:p>
                      <a:r>
                        <a:rPr lang="en-US" sz="700" dirty="0"/>
                        <a:t>ID1</a:t>
                      </a:r>
                    </a:p>
                  </a:txBody>
                  <a:tcPr/>
                </a:tc>
                <a:tc>
                  <a:txBody>
                    <a:bodyPr/>
                    <a:lstStyle/>
                    <a:p>
                      <a:r>
                        <a:rPr lang="en-US" sz="700" dirty="0"/>
                        <a:t>ID2</a:t>
                      </a:r>
                    </a:p>
                  </a:txBody>
                  <a:tcPr/>
                </a:tc>
                <a:tc>
                  <a:txBody>
                    <a:bodyPr/>
                    <a:lstStyle/>
                    <a:p>
                      <a:r>
                        <a:rPr lang="en-US" sz="700" dirty="0"/>
                        <a:t>ID3</a:t>
                      </a:r>
                    </a:p>
                  </a:txBody>
                  <a:tcPr/>
                </a:tc>
                <a:tc>
                  <a:txBody>
                    <a:bodyPr/>
                    <a:lstStyle/>
                    <a:p>
                      <a:r>
                        <a:rPr lang="en-US" sz="700" dirty="0"/>
                        <a:t>ID4</a:t>
                      </a:r>
                    </a:p>
                  </a:txBody>
                  <a:tcPr/>
                </a:tc>
                <a:tc>
                  <a:txBody>
                    <a:bodyPr/>
                    <a:lstStyle/>
                    <a:p>
                      <a:r>
                        <a:rPr lang="en-US" sz="700" dirty="0"/>
                        <a:t>ID5</a:t>
                      </a:r>
                    </a:p>
                  </a:txBody>
                  <a:tcPr/>
                </a:tc>
                <a:tc>
                  <a:txBody>
                    <a:bodyPr/>
                    <a:lstStyle/>
                    <a:p>
                      <a:r>
                        <a:rPr lang="en-US" sz="700" dirty="0"/>
                        <a:t>ID6</a:t>
                      </a:r>
                    </a:p>
                  </a:txBody>
                  <a:tcPr/>
                </a:tc>
                <a:tc>
                  <a:txBody>
                    <a:bodyPr/>
                    <a:lstStyle/>
                    <a:p>
                      <a:r>
                        <a:rPr lang="en-US" sz="700" dirty="0"/>
                        <a:t>ID7</a:t>
                      </a:r>
                    </a:p>
                  </a:txBody>
                  <a:tcPr/>
                </a:tc>
                <a:tc>
                  <a:txBody>
                    <a:bodyPr/>
                    <a:lstStyle/>
                    <a:p>
                      <a:r>
                        <a:rPr lang="en-US" sz="700" dirty="0"/>
                        <a:t>ST1</a:t>
                      </a:r>
                    </a:p>
                  </a:txBody>
                  <a:tcPr/>
                </a:tc>
                <a:tc>
                  <a:txBody>
                    <a:bodyPr/>
                    <a:lstStyle/>
                    <a:p>
                      <a:r>
                        <a:rPr lang="en-US" sz="700" dirty="0"/>
                        <a:t>ST2</a:t>
                      </a:r>
                    </a:p>
                  </a:txBody>
                  <a:tcPr/>
                </a:tc>
                <a:tc>
                  <a:txBody>
                    <a:bodyPr/>
                    <a:lstStyle/>
                    <a:p>
                      <a:r>
                        <a:rPr lang="en-US" sz="700" dirty="0"/>
                        <a:t>ST3</a:t>
                      </a:r>
                    </a:p>
                  </a:txBody>
                  <a:tcPr/>
                </a:tc>
                <a:tc>
                  <a:txBody>
                    <a:bodyPr/>
                    <a:lstStyle/>
                    <a:p>
                      <a:r>
                        <a:rPr lang="en-US" sz="700" dirty="0"/>
                        <a:t>ST4</a:t>
                      </a:r>
                    </a:p>
                  </a:txBody>
                  <a:tcPr/>
                </a:tc>
                <a:tc>
                  <a:txBody>
                    <a:bodyPr/>
                    <a:lstStyle/>
                    <a:p>
                      <a:r>
                        <a:rPr lang="en-US" sz="700" dirty="0"/>
                        <a:t>ST5</a:t>
                      </a:r>
                    </a:p>
                  </a:txBody>
                  <a:tcPr/>
                </a:tc>
                <a:tc>
                  <a:txBody>
                    <a:bodyPr/>
                    <a:lstStyle/>
                    <a:p>
                      <a:r>
                        <a:rPr lang="en-US" sz="700" dirty="0"/>
                        <a:t>ST6</a:t>
                      </a:r>
                    </a:p>
                  </a:txBody>
                  <a:tcPr/>
                </a:tc>
                <a:tc>
                  <a:txBody>
                    <a:bodyPr/>
                    <a:lstStyle/>
                    <a:p>
                      <a:r>
                        <a:rPr lang="en-US" sz="700" dirty="0"/>
                        <a:t>ST7</a:t>
                      </a:r>
                    </a:p>
                  </a:txBody>
                  <a:tcPr/>
                </a:tc>
                <a:extLst>
                  <a:ext uri="{0D108BD9-81ED-4DB2-BD59-A6C34878D82A}">
                    <a16:rowId xmlns:a16="http://schemas.microsoft.com/office/drawing/2014/main" val="3230661178"/>
                  </a:ext>
                </a:extLst>
              </a:tr>
              <a:tr h="226511">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0</a:t>
                      </a:r>
                    </a:p>
                  </a:txBody>
                  <a:tcPr/>
                </a:tc>
                <a:tc>
                  <a:txBody>
                    <a:bodyPr/>
                    <a:lstStyle/>
                    <a:p>
                      <a:r>
                        <a:rPr lang="en-US" sz="700" dirty="0"/>
                        <a:t>1</a:t>
                      </a:r>
                    </a:p>
                  </a:txBody>
                  <a:tcPr/>
                </a:tc>
                <a:tc>
                  <a:txBody>
                    <a:bodyPr/>
                    <a:lstStyle/>
                    <a:p>
                      <a:r>
                        <a:rPr lang="en-US" sz="700" dirty="0"/>
                        <a:t>7</a:t>
                      </a:r>
                    </a:p>
                  </a:txBody>
                  <a:tcPr/>
                </a:tc>
                <a:tc>
                  <a:txBody>
                    <a:bodyPr/>
                    <a:lstStyle/>
                    <a:p>
                      <a:r>
                        <a:rPr lang="en-US" sz="700" dirty="0"/>
                        <a:t>0</a:t>
                      </a:r>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3473230948"/>
                  </a:ext>
                </a:extLst>
              </a:tr>
              <a:tr h="226511">
                <a:tc>
                  <a:txBody>
                    <a:bodyPr/>
                    <a:lstStyle/>
                    <a:p>
                      <a:r>
                        <a:rPr lang="en-US" sz="700" dirty="0"/>
                        <a:t>5</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860627123"/>
                  </a:ext>
                </a:extLst>
              </a:tr>
              <a:tr h="226511">
                <a:tc>
                  <a:txBody>
                    <a:bodyPr/>
                    <a:lstStyle/>
                    <a:p>
                      <a:r>
                        <a:rPr lang="en-US" sz="700" dirty="0"/>
                        <a:t>3</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1730306448"/>
                  </a:ext>
                </a:extLst>
              </a:tr>
              <a:tr h="226511">
                <a:tc>
                  <a:txBody>
                    <a:bodyPr/>
                    <a:lstStyle/>
                    <a:p>
                      <a:r>
                        <a:rPr lang="en-US" sz="700" dirty="0"/>
                        <a:t>9</a:t>
                      </a:r>
                    </a:p>
                  </a:txBody>
                  <a:tcPr/>
                </a:tc>
                <a:tc>
                  <a:txBody>
                    <a:bodyPr/>
                    <a:lstStyle/>
                    <a:p>
                      <a:r>
                        <a:rPr lang="en-US" sz="700" dirty="0"/>
                        <a:t>8</a:t>
                      </a:r>
                    </a:p>
                  </a:txBody>
                  <a:tcPr/>
                </a:tc>
                <a:tc>
                  <a:txBody>
                    <a:bodyPr/>
                    <a:lstStyle/>
                    <a:p>
                      <a:r>
                        <a:rPr lang="en-US" sz="700" dirty="0"/>
                        <a:t>6</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1</a:t>
                      </a:r>
                    </a:p>
                  </a:txBody>
                  <a:tcPr/>
                </a:tc>
                <a:tc>
                  <a:txBody>
                    <a:bodyPr/>
                    <a:lstStyle/>
                    <a:p>
                      <a:r>
                        <a:rPr lang="en-US" sz="700" dirty="0"/>
                        <a:t>1</a:t>
                      </a:r>
                    </a:p>
                  </a:txBody>
                  <a:tcPr/>
                </a:tc>
                <a:tc>
                  <a:txBody>
                    <a:bodyPr/>
                    <a:lstStyle/>
                    <a:p>
                      <a:r>
                        <a:rPr lang="en-US" sz="700" dirty="0"/>
                        <a:t>1</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1568127062"/>
                  </a:ext>
                </a:extLst>
              </a:tr>
              <a:tr h="226511">
                <a:tc>
                  <a:txBody>
                    <a:bodyPr/>
                    <a:lstStyle/>
                    <a:p>
                      <a:r>
                        <a:rPr lang="en-US" sz="700" dirty="0"/>
                        <a:t>9</a:t>
                      </a:r>
                    </a:p>
                  </a:txBody>
                  <a:tcPr/>
                </a:tc>
                <a:tc>
                  <a:txBody>
                    <a:bodyPr/>
                    <a:lstStyle/>
                    <a:p>
                      <a:r>
                        <a:rPr lang="en-US" sz="700" dirty="0"/>
                        <a:t>7</a:t>
                      </a:r>
                    </a:p>
                  </a:txBody>
                  <a:tcPr/>
                </a:tc>
                <a:tc>
                  <a:txBody>
                    <a:bodyPr/>
                    <a:lstStyle/>
                    <a:p>
                      <a:r>
                        <a:rPr lang="en-US" sz="700" dirty="0"/>
                        <a:t>8</a:t>
                      </a:r>
                    </a:p>
                  </a:txBody>
                  <a:tcPr/>
                </a:tc>
                <a:tc>
                  <a:txBody>
                    <a:bodyPr/>
                    <a:lstStyle/>
                    <a:p>
                      <a:r>
                        <a:rPr lang="en-US" sz="700" dirty="0"/>
                        <a:t>6</a:t>
                      </a:r>
                    </a:p>
                  </a:txBody>
                  <a:tcPr/>
                </a:tc>
                <a:tc>
                  <a:txBody>
                    <a:bodyPr/>
                    <a:lstStyle/>
                    <a:p>
                      <a:r>
                        <a:rPr lang="en-US" sz="700" dirty="0"/>
                        <a:t>4</a:t>
                      </a:r>
                    </a:p>
                  </a:txBody>
                  <a:tcPr/>
                </a:tc>
                <a:tc>
                  <a:txBody>
                    <a:bodyPr/>
                    <a:lstStyle/>
                    <a:p>
                      <a:r>
                        <a:rPr lang="en-US" sz="700" dirty="0"/>
                        <a:t>5</a:t>
                      </a:r>
                    </a:p>
                  </a:txBody>
                  <a:tcPr/>
                </a:tc>
                <a:tc>
                  <a:txBody>
                    <a:bodyPr/>
                    <a:lstStyle/>
                    <a:p>
                      <a:endParaRPr lang="en-US" sz="700" dirty="0"/>
                    </a:p>
                  </a:txBody>
                  <a:tcPr/>
                </a:tc>
                <a:tc>
                  <a:txBody>
                    <a:bodyPr/>
                    <a:lstStyle/>
                    <a:p>
                      <a:r>
                        <a:rPr lang="en-US" sz="700" dirty="0"/>
                        <a:t>2</a:t>
                      </a:r>
                    </a:p>
                  </a:txBody>
                  <a:tcPr/>
                </a:tc>
                <a:tc>
                  <a:txBody>
                    <a:bodyPr/>
                    <a:lstStyle/>
                    <a:p>
                      <a:r>
                        <a:rPr lang="en-US" sz="700" dirty="0"/>
                        <a:t>0</a:t>
                      </a:r>
                    </a:p>
                  </a:txBody>
                  <a:tcPr/>
                </a:tc>
                <a:tc>
                  <a:txBody>
                    <a:bodyPr/>
                    <a:lstStyle/>
                    <a:p>
                      <a:r>
                        <a:rPr lang="en-US" sz="700" dirty="0"/>
                        <a:t>6</a:t>
                      </a:r>
                    </a:p>
                  </a:txBody>
                  <a:tcPr/>
                </a:tc>
                <a:tc>
                  <a:txBody>
                    <a:bodyPr/>
                    <a:lstStyle/>
                    <a:p>
                      <a:r>
                        <a:rPr lang="en-US" sz="700" dirty="0"/>
                        <a:t>0</a:t>
                      </a:r>
                    </a:p>
                  </a:txBody>
                  <a:tcPr/>
                </a:tc>
                <a:tc>
                  <a:txBody>
                    <a:bodyPr/>
                    <a:lstStyle/>
                    <a:p>
                      <a:r>
                        <a:rPr lang="en-US" sz="700" dirty="0"/>
                        <a:t>0</a:t>
                      </a:r>
                    </a:p>
                  </a:txBody>
                  <a:tcPr/>
                </a:tc>
                <a:tc>
                  <a:txBody>
                    <a:bodyPr/>
                    <a:lstStyle/>
                    <a:p>
                      <a:r>
                        <a:rPr lang="en-US" sz="700" dirty="0"/>
                        <a:t>2</a:t>
                      </a:r>
                    </a:p>
                  </a:txBody>
                  <a:tcPr/>
                </a:tc>
                <a:tc>
                  <a:txBody>
                    <a:bodyPr/>
                    <a:lstStyle/>
                    <a:p>
                      <a:endParaRPr lang="en-US" sz="700"/>
                    </a:p>
                  </a:txBody>
                  <a:tcPr/>
                </a:tc>
                <a:extLst>
                  <a:ext uri="{0D108BD9-81ED-4DB2-BD59-A6C34878D82A}">
                    <a16:rowId xmlns:a16="http://schemas.microsoft.com/office/drawing/2014/main" val="3576133896"/>
                  </a:ext>
                </a:extLst>
              </a:tr>
              <a:tr h="226511">
                <a:tc>
                  <a:txBody>
                    <a:bodyPr/>
                    <a:lstStyle/>
                    <a:p>
                      <a:r>
                        <a:rPr lang="en-US" sz="700" dirty="0"/>
                        <a:t>4</a:t>
                      </a:r>
                    </a:p>
                  </a:txBody>
                  <a:tcPr/>
                </a:tc>
                <a:tc>
                  <a:txBody>
                    <a:bodyPr/>
                    <a:lstStyle/>
                    <a:p>
                      <a:r>
                        <a:rPr lang="en-US" sz="700" dirty="0"/>
                        <a:t>7</a:t>
                      </a:r>
                    </a:p>
                  </a:txBody>
                  <a:tcPr/>
                </a:tc>
                <a:tc>
                  <a:txBody>
                    <a:bodyPr/>
                    <a:lstStyle/>
                    <a:p>
                      <a:r>
                        <a:rPr lang="en-US" sz="700" dirty="0"/>
                        <a:t>5</a:t>
                      </a:r>
                    </a:p>
                  </a:txBody>
                  <a:tcPr/>
                </a:tc>
                <a:tc>
                  <a:txBody>
                    <a:bodyPr/>
                    <a:lstStyle/>
                    <a:p>
                      <a:r>
                        <a:rPr lang="en-US" sz="700" dirty="0"/>
                        <a:t>8</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3</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2888529111"/>
                  </a:ext>
                </a:extLst>
              </a:tr>
              <a:tr h="226511">
                <a:tc>
                  <a:txBody>
                    <a:bodyPr/>
                    <a:lstStyle/>
                    <a:p>
                      <a:r>
                        <a:rPr lang="en-US" sz="700" dirty="0"/>
                        <a:t>5</a:t>
                      </a:r>
                    </a:p>
                  </a:txBody>
                  <a:tcPr/>
                </a:tc>
                <a:tc>
                  <a:txBody>
                    <a:bodyPr/>
                    <a:lstStyle/>
                    <a:p>
                      <a:r>
                        <a:rPr lang="en-US" sz="700" dirty="0"/>
                        <a:t>4</a:t>
                      </a:r>
                    </a:p>
                  </a:txBody>
                  <a:tcPr/>
                </a:tc>
                <a:tc>
                  <a:txBody>
                    <a:bodyPr/>
                    <a:lstStyle/>
                    <a:p>
                      <a:r>
                        <a:rPr lang="en-US" sz="700" dirty="0"/>
                        <a:t>7</a:t>
                      </a:r>
                    </a:p>
                  </a:txBody>
                  <a:tcPr/>
                </a:tc>
                <a:tc>
                  <a:txBody>
                    <a:bodyPr/>
                    <a:lstStyle/>
                    <a:p>
                      <a:r>
                        <a:rPr lang="en-US" sz="700" dirty="0"/>
                        <a:t>8</a:t>
                      </a:r>
                    </a:p>
                  </a:txBody>
                  <a:tcPr/>
                </a:tc>
                <a:tc>
                  <a:txBody>
                    <a:bodyPr/>
                    <a:lstStyle/>
                    <a:p>
                      <a:r>
                        <a:rPr lang="en-US" sz="700" dirty="0"/>
                        <a:t>1</a:t>
                      </a:r>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5</a:t>
                      </a:r>
                    </a:p>
                  </a:txBody>
                  <a:tcPr/>
                </a:tc>
                <a:tc>
                  <a:txBody>
                    <a:bodyPr/>
                    <a:lstStyle/>
                    <a:p>
                      <a:r>
                        <a:rPr lang="en-US" sz="700" dirty="0"/>
                        <a:t>0</a:t>
                      </a:r>
                    </a:p>
                  </a:txBody>
                  <a:tcPr/>
                </a:tc>
                <a:tc>
                  <a:txBody>
                    <a:bodyPr/>
                    <a:lstStyle/>
                    <a:p>
                      <a:r>
                        <a:rPr lang="en-US" sz="700" dirty="0"/>
                        <a:t>0</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extLst>
                  <a:ext uri="{0D108BD9-81ED-4DB2-BD59-A6C34878D82A}">
                    <a16:rowId xmlns:a16="http://schemas.microsoft.com/office/drawing/2014/main" val="3416980154"/>
                  </a:ext>
                </a:extLst>
              </a:tr>
              <a:tr h="226511">
                <a:tc>
                  <a:txBody>
                    <a:bodyPr/>
                    <a:lstStyle/>
                    <a:p>
                      <a:r>
                        <a:rPr lang="en-US" sz="700" dirty="0"/>
                        <a:t>2</a:t>
                      </a:r>
                    </a:p>
                  </a:txBody>
                  <a:tcPr/>
                </a:tc>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2</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2965595102"/>
                  </a:ext>
                </a:extLst>
              </a:tr>
            </a:tbl>
          </a:graphicData>
        </a:graphic>
      </p:graphicFrame>
      <p:sp>
        <p:nvSpPr>
          <p:cNvPr id="7" name="Rechteck 6"/>
          <p:cNvSpPr/>
          <p:nvPr/>
        </p:nvSpPr>
        <p:spPr>
          <a:xfrm>
            <a:off x="5485625" y="1350952"/>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p:cNvSpPr/>
          <p:nvPr/>
        </p:nvSpPr>
        <p:spPr>
          <a:xfrm>
            <a:off x="5485625" y="2244166"/>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p:cNvSpPr/>
          <p:nvPr/>
        </p:nvSpPr>
        <p:spPr>
          <a:xfrm>
            <a:off x="5485625" y="1562744"/>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hteck 20"/>
          <p:cNvSpPr/>
          <p:nvPr/>
        </p:nvSpPr>
        <p:spPr>
          <a:xfrm>
            <a:off x="5485625" y="1787857"/>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hteck 21"/>
          <p:cNvSpPr/>
          <p:nvPr/>
        </p:nvSpPr>
        <p:spPr>
          <a:xfrm>
            <a:off x="5485625" y="2015827"/>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p:cNvSpPr/>
          <p:nvPr/>
        </p:nvSpPr>
        <p:spPr>
          <a:xfrm>
            <a:off x="5485625" y="2923024"/>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64" y="1258270"/>
            <a:ext cx="5219700" cy="4371975"/>
          </a:xfrm>
          <a:prstGeom prst="rect">
            <a:avLst/>
          </a:prstGeom>
        </p:spPr>
      </p:pic>
    </p:spTree>
    <p:extLst>
      <p:ext uri="{BB962C8B-B14F-4D97-AF65-F5344CB8AC3E}">
        <p14:creationId xmlns:p14="http://schemas.microsoft.com/office/powerpoint/2010/main" val="12385336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18" grpId="0" animBg="1"/>
      <p:bldP spid="119" grpId="0" animBg="1"/>
      <p:bldP spid="120" grpId="0" animBg="1"/>
      <p:bldP spid="122" grpId="0" animBg="1"/>
      <p:bldP spid="123" grpId="0" animBg="1"/>
      <p:bldP spid="126" grpId="0" animBg="1"/>
      <p:bldP spid="7" grpId="0" animBg="1"/>
      <p:bldP spid="19" grpId="0" animBg="1"/>
      <p:bldP spid="20" grpId="0" animBg="1"/>
      <p:bldP spid="21" grpId="0" animBg="1"/>
      <p:bldP spid="22"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CO" dirty="0"/>
              <a:t>DYN Miniature Pipeless plant</a:t>
            </a:r>
          </a:p>
        </p:txBody>
      </p:sp>
      <p:pic>
        <p:nvPicPr>
          <p:cNvPr id="7" name="Content Placeholder 6">
            <a:extLst>
              <a:ext uri="{FF2B5EF4-FFF2-40B4-BE49-F238E27FC236}">
                <a16:creationId xmlns:a16="http://schemas.microsoft.com/office/drawing/2014/main" id="{8DAB9CBE-AE8E-9B4B-AC08-5A2DEEA193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528" y="1268760"/>
            <a:ext cx="4686300" cy="4483100"/>
          </a:xfrm>
        </p:spPr>
      </p:pic>
      <p:sp>
        <p:nvSpPr>
          <p:cNvPr id="13" name="Marcador de contenido 2">
            <a:extLst>
              <a:ext uri="{FF2B5EF4-FFF2-40B4-BE49-F238E27FC236}">
                <a16:creationId xmlns:a16="http://schemas.microsoft.com/office/drawing/2014/main" id="{3FBF0BDE-FEBE-614C-A084-B5D13C307F18}"/>
              </a:ext>
            </a:extLst>
          </p:cNvPr>
          <p:cNvSpPr txBox="1">
            <a:spLocks/>
          </p:cNvSpPr>
          <p:nvPr/>
        </p:nvSpPr>
        <p:spPr bwMode="auto">
          <a:xfrm>
            <a:off x="5148064" y="1268760"/>
            <a:ext cx="3484761" cy="441563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pPr marL="0" indent="0">
              <a:buNone/>
            </a:pPr>
            <a:r>
              <a:rPr lang="es-CO" kern="0" dirty="0"/>
              <a:t>General setup[3x4m]</a:t>
            </a:r>
          </a:p>
          <a:p>
            <a:r>
              <a:rPr lang="es-CO" kern="0" dirty="0"/>
              <a:t>4 AGVs</a:t>
            </a:r>
          </a:p>
          <a:p>
            <a:r>
              <a:rPr lang="es-CO" kern="0" dirty="0"/>
              <a:t>2 Color Stations</a:t>
            </a:r>
          </a:p>
          <a:p>
            <a:r>
              <a:rPr lang="es-CO" kern="0" dirty="0"/>
              <a:t>1 Mixing Station</a:t>
            </a:r>
          </a:p>
          <a:p>
            <a:r>
              <a:rPr lang="es-CO" kern="0" dirty="0"/>
              <a:t>1 Storage Station</a:t>
            </a:r>
          </a:p>
          <a:p>
            <a:pPr marL="0" indent="0">
              <a:buNone/>
            </a:pPr>
            <a:endParaRPr lang="es-CO" kern="0" dirty="0"/>
          </a:p>
          <a:p>
            <a:pPr marL="0" indent="0">
              <a:buNone/>
            </a:pPr>
            <a:r>
              <a:rPr lang="es-CO" kern="0" dirty="0"/>
              <a:t>Localization</a:t>
            </a:r>
          </a:p>
          <a:p>
            <a:r>
              <a:rPr lang="es-CO" kern="0" dirty="0"/>
              <a:t>1 Camera </a:t>
            </a:r>
          </a:p>
          <a:p>
            <a:r>
              <a:rPr lang="es-CO" kern="0" dirty="0"/>
              <a:t>LED pattern on AGV</a:t>
            </a:r>
          </a:p>
          <a:p>
            <a:endParaRPr lang="es-CO" kern="0" dirty="0"/>
          </a:p>
        </p:txBody>
      </p:sp>
    </p:spTree>
    <p:extLst>
      <p:ext uri="{BB962C8B-B14F-4D97-AF65-F5344CB8AC3E}">
        <p14:creationId xmlns:p14="http://schemas.microsoft.com/office/powerpoint/2010/main" val="154745663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40</a:t>
            </a:fld>
            <a:endParaRPr lang="de-DE"/>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feil: nach rechts 31"/>
          <p:cNvSpPr/>
          <p:nvPr/>
        </p:nvSpPr>
        <p:spPr>
          <a:xfrm rot="5400000">
            <a:off x="7561766" y="4142258"/>
            <a:ext cx="1789235"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feld 39"/>
          <p:cNvSpPr txBox="1"/>
          <p:nvPr/>
        </p:nvSpPr>
        <p:spPr>
          <a:xfrm rot="5400000">
            <a:off x="7968223" y="2110236"/>
            <a:ext cx="838691"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sp>
        <p:nvSpPr>
          <p:cNvPr id="42" name="Textfeld 41"/>
          <p:cNvSpPr txBox="1"/>
          <p:nvPr/>
        </p:nvSpPr>
        <p:spPr>
          <a:xfrm rot="5400000">
            <a:off x="7905310" y="4204058"/>
            <a:ext cx="1083951" cy="253916"/>
          </a:xfrm>
          <a:prstGeom prst="rect">
            <a:avLst/>
          </a:prstGeom>
          <a:noFill/>
        </p:spPr>
        <p:txBody>
          <a:bodyPr wrap="none" rtlCol="0">
            <a:spAutoFit/>
          </a:bodyPr>
          <a:lstStyle/>
          <a:p>
            <a:r>
              <a:rPr lang="en-US" sz="1050" dirty="0">
                <a:latin typeface="Lucida Console" panose="020B0609040504020204" pitchFamily="49" charset="0"/>
              </a:rPr>
              <a:t>Array[8,14]</a:t>
            </a:r>
            <a:endParaRPr lang="de-DE" sz="1050" dirty="0">
              <a:latin typeface="Lucida Console" panose="020B0609040504020204" pitchFamily="49" charset="0"/>
            </a:endParaRPr>
          </a:p>
        </p:txBody>
      </p:sp>
      <p:sp>
        <p:nvSpPr>
          <p:cNvPr id="43" name="Textfeld 38">
            <a:extLst>
              <a:ext uri="{FF2B5EF4-FFF2-40B4-BE49-F238E27FC236}">
                <a16:creationId xmlns:a16="http://schemas.microsoft.com/office/drawing/2014/main" id="{FF461EF1-5F97-AD4A-893E-E854468CAA84}"/>
              </a:ext>
            </a:extLst>
          </p:cNvPr>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33"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4" name="Textfeld 33"/>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7" name="Textfeld 36"/>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28390801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4">
            <a:extLst>
              <a:ext uri="{FF2B5EF4-FFF2-40B4-BE49-F238E27FC236}">
                <a16:creationId xmlns:a16="http://schemas.microsoft.com/office/drawing/2014/main" id="{1981B163-21E2-4656-8223-CD2CF2C931D9}"/>
              </a:ext>
            </a:extLst>
          </p:cNvPr>
          <p:cNvSpPr txBox="1">
            <a:spLocks/>
          </p:cNvSpPr>
          <p:nvPr/>
        </p:nvSpPr>
        <p:spPr bwMode="auto">
          <a:xfrm>
            <a:off x="3280618" y="878882"/>
            <a:ext cx="5352207" cy="49718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Based on the recorded array</a:t>
            </a:r>
          </a:p>
        </p:txBody>
      </p:sp>
      <p:sp>
        <p:nvSpPr>
          <p:cNvPr id="2" name="Titel 1"/>
          <p:cNvSpPr>
            <a:spLocks noGrp="1"/>
          </p:cNvSpPr>
          <p:nvPr>
            <p:ph type="title"/>
          </p:nvPr>
        </p:nvSpPr>
        <p:spPr/>
        <p:txBody>
          <a:bodyPr/>
          <a:lstStyle/>
          <a:p>
            <a:r>
              <a:rPr lang="en-US" dirty="0"/>
              <a:t>Initial position &amp; orientation</a:t>
            </a:r>
          </a:p>
        </p:txBody>
      </p:sp>
      <p:graphicFrame>
        <p:nvGraphicFramePr>
          <p:cNvPr id="13" name="Tabelle 12">
            <a:extLst>
              <a:ext uri="{FF2B5EF4-FFF2-40B4-BE49-F238E27FC236}">
                <a16:creationId xmlns:a16="http://schemas.microsoft.com/office/drawing/2014/main" id="{0B0390FD-976E-4D36-AE46-14E46CCBEA4D}"/>
              </a:ext>
            </a:extLst>
          </p:cNvPr>
          <p:cNvGraphicFramePr>
            <a:graphicFrameLocks noGrp="1"/>
          </p:cNvGraphicFramePr>
          <p:nvPr>
            <p:extLst/>
          </p:nvPr>
        </p:nvGraphicFramePr>
        <p:xfrm>
          <a:off x="3699345" y="1747520"/>
          <a:ext cx="4850426" cy="3362960"/>
        </p:xfrm>
        <a:graphic>
          <a:graphicData uri="http://schemas.openxmlformats.org/drawingml/2006/table">
            <a:tbl>
              <a:tblPr firstRow="1" bandRow="1">
                <a:tableStyleId>{5C22544A-7EE6-4342-B048-85BDC9FD1C3A}</a:tableStyleId>
              </a:tblPr>
              <a:tblGrid>
                <a:gridCol w="346459">
                  <a:extLst>
                    <a:ext uri="{9D8B030D-6E8A-4147-A177-3AD203B41FA5}">
                      <a16:colId xmlns:a16="http://schemas.microsoft.com/office/drawing/2014/main" val="3963418369"/>
                    </a:ext>
                  </a:extLst>
                </a:gridCol>
                <a:gridCol w="346459">
                  <a:extLst>
                    <a:ext uri="{9D8B030D-6E8A-4147-A177-3AD203B41FA5}">
                      <a16:colId xmlns:a16="http://schemas.microsoft.com/office/drawing/2014/main" val="3803730442"/>
                    </a:ext>
                  </a:extLst>
                </a:gridCol>
                <a:gridCol w="346459">
                  <a:extLst>
                    <a:ext uri="{9D8B030D-6E8A-4147-A177-3AD203B41FA5}">
                      <a16:colId xmlns:a16="http://schemas.microsoft.com/office/drawing/2014/main" val="1194941819"/>
                    </a:ext>
                  </a:extLst>
                </a:gridCol>
                <a:gridCol w="346459">
                  <a:extLst>
                    <a:ext uri="{9D8B030D-6E8A-4147-A177-3AD203B41FA5}">
                      <a16:colId xmlns:a16="http://schemas.microsoft.com/office/drawing/2014/main" val="3669288399"/>
                    </a:ext>
                  </a:extLst>
                </a:gridCol>
                <a:gridCol w="346459">
                  <a:extLst>
                    <a:ext uri="{9D8B030D-6E8A-4147-A177-3AD203B41FA5}">
                      <a16:colId xmlns:a16="http://schemas.microsoft.com/office/drawing/2014/main" val="4003264983"/>
                    </a:ext>
                  </a:extLst>
                </a:gridCol>
                <a:gridCol w="346459">
                  <a:extLst>
                    <a:ext uri="{9D8B030D-6E8A-4147-A177-3AD203B41FA5}">
                      <a16:colId xmlns:a16="http://schemas.microsoft.com/office/drawing/2014/main" val="451837203"/>
                    </a:ext>
                  </a:extLst>
                </a:gridCol>
                <a:gridCol w="346459">
                  <a:extLst>
                    <a:ext uri="{9D8B030D-6E8A-4147-A177-3AD203B41FA5}">
                      <a16:colId xmlns:a16="http://schemas.microsoft.com/office/drawing/2014/main" val="2539444956"/>
                    </a:ext>
                  </a:extLst>
                </a:gridCol>
                <a:gridCol w="346459">
                  <a:extLst>
                    <a:ext uri="{9D8B030D-6E8A-4147-A177-3AD203B41FA5}">
                      <a16:colId xmlns:a16="http://schemas.microsoft.com/office/drawing/2014/main" val="442938474"/>
                    </a:ext>
                  </a:extLst>
                </a:gridCol>
                <a:gridCol w="346459">
                  <a:extLst>
                    <a:ext uri="{9D8B030D-6E8A-4147-A177-3AD203B41FA5}">
                      <a16:colId xmlns:a16="http://schemas.microsoft.com/office/drawing/2014/main" val="2765315493"/>
                    </a:ext>
                  </a:extLst>
                </a:gridCol>
                <a:gridCol w="346459">
                  <a:extLst>
                    <a:ext uri="{9D8B030D-6E8A-4147-A177-3AD203B41FA5}">
                      <a16:colId xmlns:a16="http://schemas.microsoft.com/office/drawing/2014/main" val="330043107"/>
                    </a:ext>
                  </a:extLst>
                </a:gridCol>
                <a:gridCol w="346459">
                  <a:extLst>
                    <a:ext uri="{9D8B030D-6E8A-4147-A177-3AD203B41FA5}">
                      <a16:colId xmlns:a16="http://schemas.microsoft.com/office/drawing/2014/main" val="3499196673"/>
                    </a:ext>
                  </a:extLst>
                </a:gridCol>
                <a:gridCol w="346459">
                  <a:extLst>
                    <a:ext uri="{9D8B030D-6E8A-4147-A177-3AD203B41FA5}">
                      <a16:colId xmlns:a16="http://schemas.microsoft.com/office/drawing/2014/main" val="2111982444"/>
                    </a:ext>
                  </a:extLst>
                </a:gridCol>
                <a:gridCol w="346459">
                  <a:extLst>
                    <a:ext uri="{9D8B030D-6E8A-4147-A177-3AD203B41FA5}">
                      <a16:colId xmlns:a16="http://schemas.microsoft.com/office/drawing/2014/main" val="2204318171"/>
                    </a:ext>
                  </a:extLst>
                </a:gridCol>
                <a:gridCol w="346459">
                  <a:extLst>
                    <a:ext uri="{9D8B030D-6E8A-4147-A177-3AD203B41FA5}">
                      <a16:colId xmlns:a16="http://schemas.microsoft.com/office/drawing/2014/main" val="3390438286"/>
                    </a:ext>
                  </a:extLst>
                </a:gridCol>
              </a:tblGrid>
              <a:tr h="370840">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pic>
        <p:nvPicPr>
          <p:cNvPr id="5" name="Grafik 4">
            <a:extLst>
              <a:ext uri="{FF2B5EF4-FFF2-40B4-BE49-F238E27FC236}">
                <a16:creationId xmlns:a16="http://schemas.microsoft.com/office/drawing/2014/main" id="{A8186DED-CA0C-48DA-9C44-48A07CE71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852487"/>
            <a:ext cx="1991642" cy="5146718"/>
          </a:xfrm>
          <a:prstGeom prst="rect">
            <a:avLst/>
          </a:prstGeom>
        </p:spPr>
      </p:pic>
    </p:spTree>
    <p:extLst>
      <p:ext uri="{BB962C8B-B14F-4D97-AF65-F5344CB8AC3E}">
        <p14:creationId xmlns:p14="http://schemas.microsoft.com/office/powerpoint/2010/main" val="273193288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CorrectDistance</a:t>
            </a:r>
            <a:r>
              <a:rPr lang="en-US" dirty="0"/>
              <a:t>()</a:t>
            </a:r>
          </a:p>
        </p:txBody>
      </p:sp>
      <p:grpSp>
        <p:nvGrpSpPr>
          <p:cNvPr id="25" name="Gruppieren 24">
            <a:extLst>
              <a:ext uri="{FF2B5EF4-FFF2-40B4-BE49-F238E27FC236}">
                <a16:creationId xmlns:a16="http://schemas.microsoft.com/office/drawing/2014/main" id="{23D8D7A0-9609-421F-9DE7-72C7DDF997B5}"/>
              </a:ext>
            </a:extLst>
          </p:cNvPr>
          <p:cNvGrpSpPr/>
          <p:nvPr/>
        </p:nvGrpSpPr>
        <p:grpSpPr>
          <a:xfrm>
            <a:off x="1438741" y="1805575"/>
            <a:ext cx="864000" cy="432000"/>
            <a:chOff x="550312" y="836792"/>
            <a:chExt cx="1152000" cy="576000"/>
          </a:xfrm>
        </p:grpSpPr>
        <p:sp>
          <p:nvSpPr>
            <p:cNvPr id="20" name="Rechteck 19">
              <a:extLst>
                <a:ext uri="{FF2B5EF4-FFF2-40B4-BE49-F238E27FC236}">
                  <a16:creationId xmlns:a16="http://schemas.microsoft.com/office/drawing/2014/main" id="{BAF1E368-A73C-45C2-8E51-B1B0DC13745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2" name="Gerader Verbinder 21">
              <a:extLst>
                <a:ext uri="{FF2B5EF4-FFF2-40B4-BE49-F238E27FC236}">
                  <a16:creationId xmlns:a16="http://schemas.microsoft.com/office/drawing/2014/main" id="{D301108E-C86B-423B-A8C1-7B58AFAF4136}"/>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9FA1F75D-C3D4-44F8-9C6D-C76A0835FA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7E22E630-C6EB-426C-A161-469839B0C835}"/>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34" name="Gruppieren 33">
            <a:extLst>
              <a:ext uri="{FF2B5EF4-FFF2-40B4-BE49-F238E27FC236}">
                <a16:creationId xmlns:a16="http://schemas.microsoft.com/office/drawing/2014/main" id="{7DB253A9-A5EB-4EF5-AB86-96F99F86A1DE}"/>
              </a:ext>
            </a:extLst>
          </p:cNvPr>
          <p:cNvGrpSpPr/>
          <p:nvPr/>
        </p:nvGrpSpPr>
        <p:grpSpPr>
          <a:xfrm>
            <a:off x="6647746" y="979991"/>
            <a:ext cx="864000" cy="432000"/>
            <a:chOff x="6228184" y="870643"/>
            <a:chExt cx="1152000" cy="576000"/>
          </a:xfrm>
        </p:grpSpPr>
        <p:grpSp>
          <p:nvGrpSpPr>
            <p:cNvPr id="32" name="Gruppieren 31">
              <a:extLst>
                <a:ext uri="{FF2B5EF4-FFF2-40B4-BE49-F238E27FC236}">
                  <a16:creationId xmlns:a16="http://schemas.microsoft.com/office/drawing/2014/main" id="{AE858C1E-2E68-4891-B012-EBE36526FF32}"/>
                </a:ext>
              </a:extLst>
            </p:cNvPr>
            <p:cNvGrpSpPr/>
            <p:nvPr/>
          </p:nvGrpSpPr>
          <p:grpSpPr>
            <a:xfrm>
              <a:off x="6228184" y="870643"/>
              <a:ext cx="1152000" cy="576000"/>
              <a:chOff x="6228184" y="870643"/>
              <a:chExt cx="1152000" cy="576000"/>
            </a:xfrm>
          </p:grpSpPr>
          <p:grpSp>
            <p:nvGrpSpPr>
              <p:cNvPr id="26" name="Gruppieren 25">
                <a:extLst>
                  <a:ext uri="{FF2B5EF4-FFF2-40B4-BE49-F238E27FC236}">
                    <a16:creationId xmlns:a16="http://schemas.microsoft.com/office/drawing/2014/main" id="{39B21932-9759-461B-9B91-E670515CDDAE}"/>
                  </a:ext>
                </a:extLst>
              </p:cNvPr>
              <p:cNvGrpSpPr/>
              <p:nvPr/>
            </p:nvGrpSpPr>
            <p:grpSpPr>
              <a:xfrm>
                <a:off x="6228184" y="870643"/>
                <a:ext cx="1152000" cy="576000"/>
                <a:chOff x="550312" y="836792"/>
                <a:chExt cx="1152000" cy="576000"/>
              </a:xfrm>
            </p:grpSpPr>
            <p:sp>
              <p:nvSpPr>
                <p:cNvPr id="27" name="Rechteck 26">
                  <a:extLst>
                    <a:ext uri="{FF2B5EF4-FFF2-40B4-BE49-F238E27FC236}">
                      <a16:creationId xmlns:a16="http://schemas.microsoft.com/office/drawing/2014/main" id="{FF8187EA-C3BF-4482-A49A-09E7C4F3D53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8" name="Gerader Verbinder 27">
                  <a:extLst>
                    <a:ext uri="{FF2B5EF4-FFF2-40B4-BE49-F238E27FC236}">
                      <a16:creationId xmlns:a16="http://schemas.microsoft.com/office/drawing/2014/main" id="{75E3E287-3708-4F9F-9A7A-888D56726C6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B5DA8FD8-14A6-4D6C-A933-FE3B106EAD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1FBF0401-2B62-4247-B849-4F0A7528D77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31" name="Gerader Verbinder 30">
                <a:extLst>
                  <a:ext uri="{FF2B5EF4-FFF2-40B4-BE49-F238E27FC236}">
                    <a16:creationId xmlns:a16="http://schemas.microsoft.com/office/drawing/2014/main" id="{C20A07B9-CB8A-4533-A250-5BBC55284B60}"/>
                  </a:ext>
                </a:extLst>
              </p:cNvPr>
              <p:cNvCxnSpPr/>
              <p:nvPr/>
            </p:nvCxnSpPr>
            <p:spPr>
              <a:xfrm>
                <a:off x="6804184" y="870643"/>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33" name="Rechteck 32">
              <a:extLst>
                <a:ext uri="{FF2B5EF4-FFF2-40B4-BE49-F238E27FC236}">
                  <a16:creationId xmlns:a16="http://schemas.microsoft.com/office/drawing/2014/main" id="{056DA00A-9DC0-41CF-8E08-614195E90EF8}"/>
                </a:ext>
              </a:extLst>
            </p:cNvPr>
            <p:cNvSpPr/>
            <p:nvPr/>
          </p:nvSpPr>
          <p:spPr>
            <a:xfrm>
              <a:off x="6804184" y="870643"/>
              <a:ext cx="576000" cy="576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43" name="Gruppieren 42">
            <a:extLst>
              <a:ext uri="{FF2B5EF4-FFF2-40B4-BE49-F238E27FC236}">
                <a16:creationId xmlns:a16="http://schemas.microsoft.com/office/drawing/2014/main" id="{CD434068-42A0-4F23-AE41-C609CD25E38A}"/>
              </a:ext>
            </a:extLst>
          </p:cNvPr>
          <p:cNvGrpSpPr/>
          <p:nvPr/>
        </p:nvGrpSpPr>
        <p:grpSpPr>
          <a:xfrm>
            <a:off x="7884464" y="896475"/>
            <a:ext cx="864000" cy="864000"/>
            <a:chOff x="7480825" y="952849"/>
            <a:chExt cx="1152000" cy="1152000"/>
          </a:xfrm>
        </p:grpSpPr>
        <p:grpSp>
          <p:nvGrpSpPr>
            <p:cNvPr id="35" name="Gruppieren 34">
              <a:extLst>
                <a:ext uri="{FF2B5EF4-FFF2-40B4-BE49-F238E27FC236}">
                  <a16:creationId xmlns:a16="http://schemas.microsoft.com/office/drawing/2014/main" id="{BE9C9F72-CB62-46E6-910F-5A5BD591C976}"/>
                </a:ext>
              </a:extLst>
            </p:cNvPr>
            <p:cNvGrpSpPr/>
            <p:nvPr/>
          </p:nvGrpSpPr>
          <p:grpSpPr>
            <a:xfrm>
              <a:off x="7480825" y="952849"/>
              <a:ext cx="1152000" cy="576000"/>
              <a:chOff x="550312" y="836792"/>
              <a:chExt cx="1152000" cy="576000"/>
            </a:xfrm>
          </p:grpSpPr>
          <p:sp>
            <p:nvSpPr>
              <p:cNvPr id="36" name="Rechteck 35">
                <a:extLst>
                  <a:ext uri="{FF2B5EF4-FFF2-40B4-BE49-F238E27FC236}">
                    <a16:creationId xmlns:a16="http://schemas.microsoft.com/office/drawing/2014/main" id="{CDC52532-7986-4ACC-B4F9-C283D55DFFC0}"/>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37" name="Gerader Verbinder 36">
                <a:extLst>
                  <a:ext uri="{FF2B5EF4-FFF2-40B4-BE49-F238E27FC236}">
                    <a16:creationId xmlns:a16="http://schemas.microsoft.com/office/drawing/2014/main" id="{E60EE537-8D32-42A0-A58D-AB46EA3C351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3E13B54-F30E-42C0-8054-3713D2BAC470}"/>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DB42C1DF-6FE6-4F22-BA75-0CC8B24F83F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0" name="Gerader Verbinder 39">
              <a:extLst>
                <a:ext uri="{FF2B5EF4-FFF2-40B4-BE49-F238E27FC236}">
                  <a16:creationId xmlns:a16="http://schemas.microsoft.com/office/drawing/2014/main" id="{6E481045-4CD0-4762-8CB2-D1F377F5A733}"/>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5" name="Gerade Verbindung mit Pfeil 44">
            <a:extLst>
              <a:ext uri="{FF2B5EF4-FFF2-40B4-BE49-F238E27FC236}">
                <a16:creationId xmlns:a16="http://schemas.microsoft.com/office/drawing/2014/main" id="{F11800AB-CC5A-449C-9474-350B6D021617}"/>
              </a:ext>
            </a:extLst>
          </p:cNvPr>
          <p:cNvCxnSpPr>
            <a:cxnSpLocks/>
          </p:cNvCxnSpPr>
          <p:nvPr/>
        </p:nvCxnSpPr>
        <p:spPr>
          <a:xfrm>
            <a:off x="1953655" y="2356450"/>
            <a:ext cx="1389369" cy="975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97618985-9614-4B10-BEBD-7BF5DFA3F438}"/>
              </a:ext>
            </a:extLst>
          </p:cNvPr>
          <p:cNvCxnSpPr>
            <a:cxnSpLocks/>
          </p:cNvCxnSpPr>
          <p:nvPr/>
        </p:nvCxnSpPr>
        <p:spPr>
          <a:xfrm flipH="1">
            <a:off x="5925940" y="1536737"/>
            <a:ext cx="1016956" cy="16394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9514A52B-2121-4400-9463-ACB4F2D032E6}"/>
              </a:ext>
            </a:extLst>
          </p:cNvPr>
          <p:cNvCxnSpPr>
            <a:cxnSpLocks/>
          </p:cNvCxnSpPr>
          <p:nvPr/>
        </p:nvCxnSpPr>
        <p:spPr>
          <a:xfrm flipH="1">
            <a:off x="5969033" y="1424283"/>
            <a:ext cx="2131431" cy="18720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Ellipse 40">
            <a:extLst>
              <a:ext uri="{FF2B5EF4-FFF2-40B4-BE49-F238E27FC236}">
                <a16:creationId xmlns:a16="http://schemas.microsoft.com/office/drawing/2014/main" id="{D205C5D4-56C8-4DDD-9B9B-FDDC7F11EEC1}"/>
              </a:ext>
            </a:extLst>
          </p:cNvPr>
          <p:cNvSpPr/>
          <p:nvPr/>
        </p:nvSpPr>
        <p:spPr>
          <a:xfrm>
            <a:off x="1756051" y="2122732"/>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Ellipse 41">
            <a:extLst>
              <a:ext uri="{FF2B5EF4-FFF2-40B4-BE49-F238E27FC236}">
                <a16:creationId xmlns:a16="http://schemas.microsoft.com/office/drawing/2014/main" id="{10A4EE50-EB5F-4DCA-899D-1C7D6292F836}"/>
              </a:ext>
            </a:extLst>
          </p:cNvPr>
          <p:cNvSpPr/>
          <p:nvPr/>
        </p:nvSpPr>
        <p:spPr>
          <a:xfrm>
            <a:off x="8190133" y="1216319"/>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 name="Gruppieren 9">
            <a:extLst>
              <a:ext uri="{FF2B5EF4-FFF2-40B4-BE49-F238E27FC236}">
                <a16:creationId xmlns:a16="http://schemas.microsoft.com/office/drawing/2014/main" id="{F9B66F5A-783D-400E-B009-75A31C22B25C}"/>
              </a:ext>
            </a:extLst>
          </p:cNvPr>
          <p:cNvGrpSpPr/>
          <p:nvPr/>
        </p:nvGrpSpPr>
        <p:grpSpPr>
          <a:xfrm rot="5400000">
            <a:off x="7799107" y="2900301"/>
            <a:ext cx="864000" cy="864001"/>
            <a:chOff x="7936752" y="2060847"/>
            <a:chExt cx="864000" cy="864001"/>
          </a:xfrm>
        </p:grpSpPr>
        <p:grpSp>
          <p:nvGrpSpPr>
            <p:cNvPr id="44" name="Gruppieren 43">
              <a:extLst>
                <a:ext uri="{FF2B5EF4-FFF2-40B4-BE49-F238E27FC236}">
                  <a16:creationId xmlns:a16="http://schemas.microsoft.com/office/drawing/2014/main" id="{E0B6543D-6355-41F6-8B31-D1E6D5ADAA16}"/>
                </a:ext>
              </a:extLst>
            </p:cNvPr>
            <p:cNvGrpSpPr/>
            <p:nvPr/>
          </p:nvGrpSpPr>
          <p:grpSpPr>
            <a:xfrm>
              <a:off x="7936752" y="2060848"/>
              <a:ext cx="864000" cy="864000"/>
              <a:chOff x="7480825" y="952849"/>
              <a:chExt cx="1152000" cy="1152000"/>
            </a:xfrm>
          </p:grpSpPr>
          <p:grpSp>
            <p:nvGrpSpPr>
              <p:cNvPr id="46" name="Gruppieren 45">
                <a:extLst>
                  <a:ext uri="{FF2B5EF4-FFF2-40B4-BE49-F238E27FC236}">
                    <a16:creationId xmlns:a16="http://schemas.microsoft.com/office/drawing/2014/main" id="{3BCA7876-44D4-4766-AF90-12E13D4AC14B}"/>
                  </a:ext>
                </a:extLst>
              </p:cNvPr>
              <p:cNvGrpSpPr/>
              <p:nvPr/>
            </p:nvGrpSpPr>
            <p:grpSpPr>
              <a:xfrm>
                <a:off x="7480825" y="952849"/>
                <a:ext cx="1152000" cy="576000"/>
                <a:chOff x="550312" y="836792"/>
                <a:chExt cx="1152000" cy="576000"/>
              </a:xfrm>
            </p:grpSpPr>
            <p:sp>
              <p:nvSpPr>
                <p:cNvPr id="49" name="Rechteck 48">
                  <a:extLst>
                    <a:ext uri="{FF2B5EF4-FFF2-40B4-BE49-F238E27FC236}">
                      <a16:creationId xmlns:a16="http://schemas.microsoft.com/office/drawing/2014/main" id="{241C9FB1-B20B-4D66-967F-83C8F1CCFBBE}"/>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1" name="Gerader Verbinder 50">
                  <a:extLst>
                    <a:ext uri="{FF2B5EF4-FFF2-40B4-BE49-F238E27FC236}">
                      <a16:creationId xmlns:a16="http://schemas.microsoft.com/office/drawing/2014/main" id="{BE8862AD-FF99-4580-BFE5-472BDB958579}"/>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C4B8DA1E-E624-4801-9461-BA7780BAD6A3}"/>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72FD0518-8CDF-40AB-86D9-62B0F9310193}"/>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7" name="Gerader Verbinder 46">
                <a:extLst>
                  <a:ext uri="{FF2B5EF4-FFF2-40B4-BE49-F238E27FC236}">
                    <a16:creationId xmlns:a16="http://schemas.microsoft.com/office/drawing/2014/main" id="{0CB492AB-92D3-448E-AD65-3DC42E3FEA92}"/>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5" name="Rechteck 54">
              <a:extLst>
                <a:ext uri="{FF2B5EF4-FFF2-40B4-BE49-F238E27FC236}">
                  <a16:creationId xmlns:a16="http://schemas.microsoft.com/office/drawing/2014/main" id="{2101449A-0473-4E01-BE90-9181CD38F0A7}"/>
                </a:ext>
              </a:extLst>
            </p:cNvPr>
            <p:cNvSpPr/>
            <p:nvPr/>
          </p:nvSpPr>
          <p:spPr>
            <a:xfrm>
              <a:off x="8367231" y="2060847"/>
              <a:ext cx="432000" cy="432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4" name="Gerader Verbinder 53">
              <a:extLst>
                <a:ext uri="{FF2B5EF4-FFF2-40B4-BE49-F238E27FC236}">
                  <a16:creationId xmlns:a16="http://schemas.microsoft.com/office/drawing/2014/main" id="{0C797741-07AA-4B64-B2B9-66818325A350}"/>
                </a:ext>
              </a:extLst>
            </p:cNvPr>
            <p:cNvCxnSpPr>
              <a:cxnSpLocks/>
            </p:cNvCxnSpPr>
            <p:nvPr/>
          </p:nvCxnSpPr>
          <p:spPr>
            <a:xfrm>
              <a:off x="8800752" y="2060848"/>
              <a:ext cx="0" cy="432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6" name="Ellipse 55">
            <a:extLst>
              <a:ext uri="{FF2B5EF4-FFF2-40B4-BE49-F238E27FC236}">
                <a16:creationId xmlns:a16="http://schemas.microsoft.com/office/drawing/2014/main" id="{C2EF337D-109B-4E0C-BDC0-2F4D2B702D23}"/>
              </a:ext>
            </a:extLst>
          </p:cNvPr>
          <p:cNvSpPr/>
          <p:nvPr/>
        </p:nvSpPr>
        <p:spPr>
          <a:xfrm>
            <a:off x="8126329" y="3221495"/>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7" name="Gerade Verbindung mit Pfeil 56">
            <a:extLst>
              <a:ext uri="{FF2B5EF4-FFF2-40B4-BE49-F238E27FC236}">
                <a16:creationId xmlns:a16="http://schemas.microsoft.com/office/drawing/2014/main" id="{08EE2A3A-7779-4651-A4AB-CDD9663CB7B2}"/>
              </a:ext>
            </a:extLst>
          </p:cNvPr>
          <p:cNvCxnSpPr>
            <a:cxnSpLocks/>
          </p:cNvCxnSpPr>
          <p:nvPr/>
        </p:nvCxnSpPr>
        <p:spPr>
          <a:xfrm flipH="1">
            <a:off x="6066920" y="3257108"/>
            <a:ext cx="1571811" cy="135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E14B91B1-C2B2-4940-AAC2-C67B40A0F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309" y="1328475"/>
            <a:ext cx="2304107" cy="3444754"/>
          </a:xfrm>
          <a:prstGeom prst="rect">
            <a:avLst/>
          </a:prstGeom>
        </p:spPr>
      </p:pic>
      <p:graphicFrame>
        <p:nvGraphicFramePr>
          <p:cNvPr id="58" name="Tabelle 57">
            <a:extLst>
              <a:ext uri="{FF2B5EF4-FFF2-40B4-BE49-F238E27FC236}">
                <a16:creationId xmlns:a16="http://schemas.microsoft.com/office/drawing/2014/main" id="{6EBDAD21-C5D2-4DD1-9E2E-680BC2406395}"/>
              </a:ext>
            </a:extLst>
          </p:cNvPr>
          <p:cNvGraphicFramePr>
            <a:graphicFrameLocks noGrp="1"/>
          </p:cNvGraphicFramePr>
          <p:nvPr>
            <p:extLst/>
          </p:nvPr>
        </p:nvGraphicFramePr>
        <p:xfrm>
          <a:off x="497434" y="4923038"/>
          <a:ext cx="7411547" cy="1193754"/>
        </p:xfrm>
        <a:graphic>
          <a:graphicData uri="http://schemas.openxmlformats.org/drawingml/2006/table">
            <a:tbl>
              <a:tblPr firstCol="1" bandRow="1">
                <a:tableStyleId>{5C22544A-7EE6-4342-B048-85BDC9FD1C3A}</a:tableStyleId>
              </a:tblPr>
              <a:tblGrid>
                <a:gridCol w="1748005">
                  <a:extLst>
                    <a:ext uri="{9D8B030D-6E8A-4147-A177-3AD203B41FA5}">
                      <a16:colId xmlns:a16="http://schemas.microsoft.com/office/drawing/2014/main" val="3963418369"/>
                    </a:ext>
                  </a:extLst>
                </a:gridCol>
                <a:gridCol w="619883">
                  <a:extLst>
                    <a:ext uri="{9D8B030D-6E8A-4147-A177-3AD203B41FA5}">
                      <a16:colId xmlns:a16="http://schemas.microsoft.com/office/drawing/2014/main" val="3803730442"/>
                    </a:ext>
                  </a:extLst>
                </a:gridCol>
                <a:gridCol w="619883">
                  <a:extLst>
                    <a:ext uri="{9D8B030D-6E8A-4147-A177-3AD203B41FA5}">
                      <a16:colId xmlns:a16="http://schemas.microsoft.com/office/drawing/2014/main" val="1194941819"/>
                    </a:ext>
                  </a:extLst>
                </a:gridCol>
                <a:gridCol w="619883">
                  <a:extLst>
                    <a:ext uri="{9D8B030D-6E8A-4147-A177-3AD203B41FA5}">
                      <a16:colId xmlns:a16="http://schemas.microsoft.com/office/drawing/2014/main" val="3669288399"/>
                    </a:ext>
                  </a:extLst>
                </a:gridCol>
                <a:gridCol w="619883">
                  <a:extLst>
                    <a:ext uri="{9D8B030D-6E8A-4147-A177-3AD203B41FA5}">
                      <a16:colId xmlns:a16="http://schemas.microsoft.com/office/drawing/2014/main" val="4003264983"/>
                    </a:ext>
                  </a:extLst>
                </a:gridCol>
                <a:gridCol w="619883">
                  <a:extLst>
                    <a:ext uri="{9D8B030D-6E8A-4147-A177-3AD203B41FA5}">
                      <a16:colId xmlns:a16="http://schemas.microsoft.com/office/drawing/2014/main" val="451837203"/>
                    </a:ext>
                  </a:extLst>
                </a:gridCol>
                <a:gridCol w="619883">
                  <a:extLst>
                    <a:ext uri="{9D8B030D-6E8A-4147-A177-3AD203B41FA5}">
                      <a16:colId xmlns:a16="http://schemas.microsoft.com/office/drawing/2014/main" val="2539444956"/>
                    </a:ext>
                  </a:extLst>
                </a:gridCol>
                <a:gridCol w="619883">
                  <a:extLst>
                    <a:ext uri="{9D8B030D-6E8A-4147-A177-3AD203B41FA5}">
                      <a16:colId xmlns:a16="http://schemas.microsoft.com/office/drawing/2014/main" val="442938474"/>
                    </a:ext>
                  </a:extLst>
                </a:gridCol>
                <a:gridCol w="619883">
                  <a:extLst>
                    <a:ext uri="{9D8B030D-6E8A-4147-A177-3AD203B41FA5}">
                      <a16:colId xmlns:a16="http://schemas.microsoft.com/office/drawing/2014/main" val="2765315493"/>
                    </a:ext>
                  </a:extLst>
                </a:gridCol>
                <a:gridCol w="704478">
                  <a:extLst>
                    <a:ext uri="{9D8B030D-6E8A-4147-A177-3AD203B41FA5}">
                      <a16:colId xmlns:a16="http://schemas.microsoft.com/office/drawing/2014/main" val="3190748214"/>
                    </a:ext>
                  </a:extLst>
                </a:gridCol>
              </a:tblGrid>
              <a:tr h="296318">
                <a:tc>
                  <a:txBody>
                    <a:bodyPr/>
                    <a:lstStyle/>
                    <a:p>
                      <a:r>
                        <a:rPr lang="en-US" sz="1200" dirty="0"/>
                        <a:t>RSSI</a:t>
                      </a:r>
                    </a:p>
                  </a:txBody>
                  <a:tcPr/>
                </a:tc>
                <a:tc>
                  <a:txBody>
                    <a:bodyPr/>
                    <a:lstStyle/>
                    <a:p>
                      <a:r>
                        <a:rPr lang="en-US" sz="1400" b="1" dirty="0"/>
                        <a:t>0</a:t>
                      </a:r>
                    </a:p>
                  </a:txBody>
                  <a:tcPr/>
                </a:tc>
                <a:tc>
                  <a:txBody>
                    <a:bodyPr/>
                    <a:lstStyle/>
                    <a:p>
                      <a:r>
                        <a:rPr lang="en-US" sz="1400" b="1" dirty="0"/>
                        <a:t>1</a:t>
                      </a:r>
                    </a:p>
                  </a:txBody>
                  <a:tcPr/>
                </a:tc>
                <a:tc>
                  <a:txBody>
                    <a:bodyPr/>
                    <a:lstStyle/>
                    <a:p>
                      <a:r>
                        <a:rPr lang="en-US" sz="1400" b="1" dirty="0"/>
                        <a:t>2</a:t>
                      </a:r>
                    </a:p>
                  </a:txBody>
                  <a:tcPr/>
                </a:tc>
                <a:tc>
                  <a:txBody>
                    <a:bodyPr/>
                    <a:lstStyle/>
                    <a:p>
                      <a:r>
                        <a:rPr lang="en-US" sz="1400" b="1" dirty="0"/>
                        <a:t>3</a:t>
                      </a:r>
                    </a:p>
                  </a:txBody>
                  <a:tcPr/>
                </a:tc>
                <a:tc>
                  <a:txBody>
                    <a:bodyPr/>
                    <a:lstStyle/>
                    <a:p>
                      <a:r>
                        <a:rPr lang="en-US" sz="1400" b="1" dirty="0"/>
                        <a:t>4</a:t>
                      </a:r>
                    </a:p>
                  </a:txBody>
                  <a:tcPr/>
                </a:tc>
                <a:tc>
                  <a:txBody>
                    <a:bodyPr/>
                    <a:lstStyle/>
                    <a:p>
                      <a:r>
                        <a:rPr lang="en-US" sz="1400" b="1" dirty="0"/>
                        <a:t>5</a:t>
                      </a:r>
                    </a:p>
                  </a:txBody>
                  <a:tcPr/>
                </a:tc>
                <a:tc>
                  <a:txBody>
                    <a:bodyPr/>
                    <a:lstStyle/>
                    <a:p>
                      <a:r>
                        <a:rPr lang="en-US" sz="1400" b="1" dirty="0"/>
                        <a:t>6</a:t>
                      </a:r>
                    </a:p>
                  </a:txBody>
                  <a:tcPr/>
                </a:tc>
                <a:tc>
                  <a:txBody>
                    <a:bodyPr/>
                    <a:lstStyle/>
                    <a:p>
                      <a:r>
                        <a:rPr lang="en-US" sz="1400" b="1" dirty="0"/>
                        <a:t>7</a:t>
                      </a:r>
                    </a:p>
                  </a:txBody>
                  <a:tcPr/>
                </a:tc>
                <a:tc>
                  <a:txBody>
                    <a:bodyPr/>
                    <a:lstStyle/>
                    <a:p>
                      <a:endParaRPr lang="en-US" sz="1200" dirty="0"/>
                    </a:p>
                  </a:txBody>
                  <a:tcPr/>
                </a:tc>
                <a:extLst>
                  <a:ext uri="{0D108BD9-81ED-4DB2-BD59-A6C34878D82A}">
                    <a16:rowId xmlns:a16="http://schemas.microsoft.com/office/drawing/2014/main" val="3230661178"/>
                  </a:ext>
                </a:extLst>
              </a:tr>
              <a:tr h="296318">
                <a:tc>
                  <a:txBody>
                    <a:bodyPr/>
                    <a:lstStyle/>
                    <a:p>
                      <a:r>
                        <a:rPr lang="en-US" sz="1200" dirty="0"/>
                        <a:t>Distance in [cm]</a:t>
                      </a:r>
                    </a:p>
                  </a:txBody>
                  <a:tcPr/>
                </a:tc>
                <a:tc>
                  <a:txBody>
                    <a:bodyPr/>
                    <a:lstStyle/>
                    <a:p>
                      <a:r>
                        <a:rPr lang="en-US" sz="1200" dirty="0"/>
                        <a:t>14</a:t>
                      </a:r>
                    </a:p>
                  </a:txBody>
                  <a:tcPr/>
                </a:tc>
                <a:tc>
                  <a:txBody>
                    <a:bodyPr/>
                    <a:lstStyle/>
                    <a:p>
                      <a:r>
                        <a:rPr lang="en-US" sz="1200" dirty="0"/>
                        <a:t>9.75</a:t>
                      </a:r>
                    </a:p>
                  </a:txBody>
                  <a:tcPr/>
                </a:tc>
                <a:tc>
                  <a:txBody>
                    <a:bodyPr/>
                    <a:lstStyle/>
                    <a:p>
                      <a:r>
                        <a:rPr lang="en-US" sz="1200" dirty="0"/>
                        <a:t>9</a:t>
                      </a:r>
                    </a:p>
                  </a:txBody>
                  <a:tcPr/>
                </a:tc>
                <a:tc>
                  <a:txBody>
                    <a:bodyPr/>
                    <a:lstStyle/>
                    <a:p>
                      <a:r>
                        <a:rPr lang="en-US" sz="1200" dirty="0"/>
                        <a:t>8</a:t>
                      </a:r>
                    </a:p>
                  </a:txBody>
                  <a:tcPr/>
                </a:tc>
                <a:tc>
                  <a:txBody>
                    <a:bodyPr/>
                    <a:lstStyle/>
                    <a:p>
                      <a:r>
                        <a:rPr lang="en-US" sz="1200" dirty="0"/>
                        <a:t>7</a:t>
                      </a:r>
                    </a:p>
                  </a:txBody>
                  <a:tcPr/>
                </a:tc>
                <a:tc>
                  <a:txBody>
                    <a:bodyPr/>
                    <a:lstStyle/>
                    <a:p>
                      <a:r>
                        <a:rPr lang="en-US" sz="1200" dirty="0"/>
                        <a:t>6</a:t>
                      </a:r>
                    </a:p>
                  </a:txBody>
                  <a:tcPr/>
                </a:tc>
                <a:tc>
                  <a:txBody>
                    <a:bodyPr/>
                    <a:lstStyle/>
                    <a:p>
                      <a:r>
                        <a:rPr lang="en-US" sz="1200" dirty="0"/>
                        <a:t>3.5</a:t>
                      </a:r>
                    </a:p>
                  </a:txBody>
                  <a:tcPr/>
                </a:tc>
                <a:tc>
                  <a:txBody>
                    <a:bodyPr/>
                    <a:lstStyle/>
                    <a:p>
                      <a:r>
                        <a:rPr lang="en-US" sz="1200" dirty="0"/>
                        <a:t>2.75</a:t>
                      </a:r>
                    </a:p>
                  </a:txBody>
                  <a:tcPr/>
                </a:tc>
                <a:tc>
                  <a:txBody>
                    <a:bodyPr/>
                    <a:lstStyle/>
                    <a:p>
                      <a:r>
                        <a:rPr lang="en-US" sz="1200" b="1" dirty="0"/>
                        <a:t>Max</a:t>
                      </a:r>
                    </a:p>
                  </a:txBody>
                  <a:tcPr/>
                </a:tc>
                <a:extLst>
                  <a:ext uri="{0D108BD9-81ED-4DB2-BD59-A6C34878D82A}">
                    <a16:rowId xmlns:a16="http://schemas.microsoft.com/office/drawing/2014/main" val="3473230948"/>
                  </a:ext>
                </a:extLst>
              </a:tr>
              <a:tr h="296318">
                <a:tc>
                  <a:txBody>
                    <a:bodyPr/>
                    <a:lstStyle/>
                    <a:p>
                      <a:r>
                        <a:rPr lang="en-US" sz="1200" dirty="0"/>
                        <a:t>Distance in [cm]</a:t>
                      </a:r>
                    </a:p>
                  </a:txBody>
                  <a:tcPr/>
                </a:tc>
                <a:tc>
                  <a:txBody>
                    <a:bodyPr/>
                    <a:lstStyle/>
                    <a:p>
                      <a:r>
                        <a:rPr lang="en-US" sz="1200" dirty="0"/>
                        <a:t>5</a:t>
                      </a:r>
                    </a:p>
                  </a:txBody>
                  <a:tcPr/>
                </a:tc>
                <a:tc>
                  <a:txBody>
                    <a:bodyPr/>
                    <a:lstStyle/>
                    <a:p>
                      <a:r>
                        <a:rPr lang="en-US" sz="1200" dirty="0"/>
                        <a:t>5.1</a:t>
                      </a:r>
                    </a:p>
                  </a:txBody>
                  <a:tcPr/>
                </a:tc>
                <a:tc>
                  <a:txBody>
                    <a:bodyPr/>
                    <a:lstStyle/>
                    <a:p>
                      <a:r>
                        <a:rPr lang="en-US" sz="1200" dirty="0"/>
                        <a:t>5.3</a:t>
                      </a:r>
                    </a:p>
                  </a:txBody>
                  <a:tcPr/>
                </a:tc>
                <a:tc>
                  <a:txBody>
                    <a:bodyPr/>
                    <a:lstStyle/>
                    <a:p>
                      <a:r>
                        <a:rPr lang="en-US" sz="1200" dirty="0"/>
                        <a:t>5.5</a:t>
                      </a:r>
                    </a:p>
                  </a:txBody>
                  <a:tcPr/>
                </a:tc>
                <a:tc>
                  <a:txBody>
                    <a:bodyPr/>
                    <a:lstStyle/>
                    <a:p>
                      <a:r>
                        <a:rPr lang="en-US" sz="1200" dirty="0"/>
                        <a:t>5.8</a:t>
                      </a:r>
                    </a:p>
                  </a:txBody>
                  <a:tcPr/>
                </a:tc>
                <a:tc>
                  <a:txBody>
                    <a:bodyPr/>
                    <a:lstStyle/>
                    <a:p>
                      <a:r>
                        <a:rPr lang="en-US" sz="1200" dirty="0"/>
                        <a:t>4</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Middle</a:t>
                      </a:r>
                    </a:p>
                  </a:txBody>
                  <a:tcPr/>
                </a:tc>
                <a:extLst>
                  <a:ext uri="{0D108BD9-81ED-4DB2-BD59-A6C34878D82A}">
                    <a16:rowId xmlns:a16="http://schemas.microsoft.com/office/drawing/2014/main" val="860627123"/>
                  </a:ext>
                </a:extLst>
              </a:tr>
              <a:tr h="296318">
                <a:tc>
                  <a:txBody>
                    <a:bodyPr/>
                    <a:lstStyle/>
                    <a:p>
                      <a:r>
                        <a:rPr lang="en-US" sz="1200" dirty="0"/>
                        <a:t>Distance in [cm]</a:t>
                      </a:r>
                    </a:p>
                  </a:txBody>
                  <a:tcPr/>
                </a:tc>
                <a:tc>
                  <a:txBody>
                    <a:bodyPr/>
                    <a:lstStyle/>
                    <a:p>
                      <a:r>
                        <a:rPr lang="en-US" sz="1200" dirty="0"/>
                        <a:t>-</a:t>
                      </a:r>
                    </a:p>
                  </a:txBody>
                  <a:tcPr/>
                </a:tc>
                <a:tc>
                  <a:txBody>
                    <a:bodyPr/>
                    <a:lstStyle/>
                    <a:p>
                      <a:r>
                        <a:rPr lang="en-US" sz="1200" dirty="0"/>
                        <a:t>4.7</a:t>
                      </a:r>
                    </a:p>
                  </a:txBody>
                  <a:tcPr/>
                </a:tc>
                <a:tc>
                  <a:txBody>
                    <a:bodyPr/>
                    <a:lstStyle/>
                    <a:p>
                      <a:r>
                        <a:rPr lang="en-US" sz="1200" dirty="0"/>
                        <a:t>4.5</a:t>
                      </a:r>
                    </a:p>
                  </a:txBody>
                  <a:tcPr/>
                </a:tc>
                <a:tc>
                  <a:txBody>
                    <a:bodyPr/>
                    <a:lstStyle/>
                    <a:p>
                      <a:r>
                        <a:rPr lang="en-US" sz="1200" dirty="0"/>
                        <a:t>4.3</a:t>
                      </a:r>
                    </a:p>
                  </a:txBody>
                  <a:tcPr/>
                </a:tc>
                <a:tc>
                  <a:txBody>
                    <a:bodyPr/>
                    <a:lstStyle/>
                    <a:p>
                      <a:r>
                        <a:rPr lang="en-US" sz="1200" dirty="0"/>
                        <a:t>4.2</a:t>
                      </a:r>
                    </a:p>
                  </a:txBody>
                  <a:tcPr/>
                </a:tc>
                <a:tc>
                  <a:txBody>
                    <a:bodyPr/>
                    <a:lstStyle/>
                    <a:p>
                      <a:r>
                        <a:rPr lang="en-US" sz="1200" dirty="0"/>
                        <a:t>-</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Min</a:t>
                      </a:r>
                    </a:p>
                  </a:txBody>
                  <a:tcPr/>
                </a:tc>
                <a:extLst>
                  <a:ext uri="{0D108BD9-81ED-4DB2-BD59-A6C34878D82A}">
                    <a16:rowId xmlns:a16="http://schemas.microsoft.com/office/drawing/2014/main" val="1730306448"/>
                  </a:ext>
                </a:extLst>
              </a:tr>
            </a:tbl>
          </a:graphicData>
        </a:graphic>
      </p:graphicFrame>
      <p:sp>
        <p:nvSpPr>
          <p:cNvPr id="59" name="Ellipse 58">
            <a:extLst>
              <a:ext uri="{FF2B5EF4-FFF2-40B4-BE49-F238E27FC236}">
                <a16:creationId xmlns:a16="http://schemas.microsoft.com/office/drawing/2014/main" id="{7A2DF4EF-2CBF-4173-BE6B-4D2B4534D8B3}"/>
              </a:ext>
            </a:extLst>
          </p:cNvPr>
          <p:cNvSpPr/>
          <p:nvPr/>
        </p:nvSpPr>
        <p:spPr>
          <a:xfrm>
            <a:off x="6966553" y="838951"/>
            <a:ext cx="235421" cy="744564"/>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Grafik 3">
            <a:extLst>
              <a:ext uri="{FF2B5EF4-FFF2-40B4-BE49-F238E27FC236}">
                <a16:creationId xmlns:a16="http://schemas.microsoft.com/office/drawing/2014/main" id="{E10DAC7E-9BFC-4A6C-A7E3-44D349216FC9}"/>
              </a:ext>
            </a:extLst>
          </p:cNvPr>
          <p:cNvPicPr>
            <a:picLocks noChangeAspect="1"/>
          </p:cNvPicPr>
          <p:nvPr/>
        </p:nvPicPr>
        <p:blipFill>
          <a:blip r:embed="rId3"/>
          <a:stretch>
            <a:fillRect/>
          </a:stretch>
        </p:blipFill>
        <p:spPr>
          <a:xfrm>
            <a:off x="125755" y="3483360"/>
            <a:ext cx="1737613" cy="1067409"/>
          </a:xfrm>
          <a:prstGeom prst="rect">
            <a:avLst/>
          </a:prstGeom>
        </p:spPr>
      </p:pic>
      <p:cxnSp>
        <p:nvCxnSpPr>
          <p:cNvPr id="60" name="Gerade Verbindung mit Pfeil 59">
            <a:extLst>
              <a:ext uri="{FF2B5EF4-FFF2-40B4-BE49-F238E27FC236}">
                <a16:creationId xmlns:a16="http://schemas.microsoft.com/office/drawing/2014/main" id="{691F3E19-F80A-46B3-9BA8-B76872D7DFA3}"/>
              </a:ext>
            </a:extLst>
          </p:cNvPr>
          <p:cNvCxnSpPr>
            <a:cxnSpLocks/>
          </p:cNvCxnSpPr>
          <p:nvPr/>
        </p:nvCxnSpPr>
        <p:spPr>
          <a:xfrm>
            <a:off x="1341133" y="4530325"/>
            <a:ext cx="263666" cy="396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67" name="Gruppieren 66">
            <a:extLst>
              <a:ext uri="{FF2B5EF4-FFF2-40B4-BE49-F238E27FC236}">
                <a16:creationId xmlns:a16="http://schemas.microsoft.com/office/drawing/2014/main" id="{7E6F0DA6-466A-4B57-BCC2-4B936E6228E7}"/>
              </a:ext>
            </a:extLst>
          </p:cNvPr>
          <p:cNvGrpSpPr/>
          <p:nvPr/>
        </p:nvGrpSpPr>
        <p:grpSpPr>
          <a:xfrm>
            <a:off x="1239254" y="1213763"/>
            <a:ext cx="1044495" cy="1962400"/>
            <a:chOff x="1258246" y="1148691"/>
            <a:chExt cx="1044495" cy="1962400"/>
          </a:xfrm>
        </p:grpSpPr>
        <p:sp>
          <p:nvSpPr>
            <p:cNvPr id="11" name="Textfeld 10">
              <a:extLst>
                <a:ext uri="{FF2B5EF4-FFF2-40B4-BE49-F238E27FC236}">
                  <a16:creationId xmlns:a16="http://schemas.microsoft.com/office/drawing/2014/main" id="{C777078E-4FA8-4FC0-9233-6C61C79028AA}"/>
                </a:ext>
              </a:extLst>
            </p:cNvPr>
            <p:cNvSpPr txBox="1"/>
            <p:nvPr/>
          </p:nvSpPr>
          <p:spPr>
            <a:xfrm>
              <a:off x="1557378" y="2741759"/>
              <a:ext cx="587937" cy="369332"/>
            </a:xfrm>
            <a:prstGeom prst="rect">
              <a:avLst/>
            </a:prstGeom>
            <a:noFill/>
          </p:spPr>
          <p:txBody>
            <a:bodyPr wrap="square" rtlCol="0">
              <a:spAutoFit/>
            </a:bodyPr>
            <a:lstStyle/>
            <a:p>
              <a:r>
                <a:rPr lang="en-US" sz="1800" dirty="0"/>
                <a:t>Min</a:t>
              </a:r>
            </a:p>
          </p:txBody>
        </p:sp>
        <p:grpSp>
          <p:nvGrpSpPr>
            <p:cNvPr id="21" name="Gruppieren 20">
              <a:extLst>
                <a:ext uri="{FF2B5EF4-FFF2-40B4-BE49-F238E27FC236}">
                  <a16:creationId xmlns:a16="http://schemas.microsoft.com/office/drawing/2014/main" id="{56F54565-7F94-45A1-A33A-AF86AC033940}"/>
                </a:ext>
              </a:extLst>
            </p:cNvPr>
            <p:cNvGrpSpPr/>
            <p:nvPr/>
          </p:nvGrpSpPr>
          <p:grpSpPr>
            <a:xfrm>
              <a:off x="1266075" y="1477451"/>
              <a:ext cx="1036666" cy="1251267"/>
              <a:chOff x="1266075" y="1477451"/>
              <a:chExt cx="1036666" cy="1251267"/>
            </a:xfrm>
          </p:grpSpPr>
          <p:cxnSp>
            <p:nvCxnSpPr>
              <p:cNvPr id="61" name="Gerade Verbindung mit Pfeil 60">
                <a:extLst>
                  <a:ext uri="{FF2B5EF4-FFF2-40B4-BE49-F238E27FC236}">
                    <a16:creationId xmlns:a16="http://schemas.microsoft.com/office/drawing/2014/main" id="{BC656288-BA2E-4675-B4F9-8E51D6063F89}"/>
                  </a:ext>
                </a:extLst>
              </p:cNvPr>
              <p:cNvCxnSpPr>
                <a:cxnSpLocks/>
                <a:endCxn id="41" idx="4"/>
              </p:cNvCxnSpPr>
              <p:nvPr/>
            </p:nvCxnSpPr>
            <p:spPr>
              <a:xfrm flipV="1">
                <a:off x="1775562" y="2356449"/>
                <a:ext cx="98200" cy="3722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2" name="Gerade Verbindung mit Pfeil 61">
                <a:extLst>
                  <a:ext uri="{FF2B5EF4-FFF2-40B4-BE49-F238E27FC236}">
                    <a16:creationId xmlns:a16="http://schemas.microsoft.com/office/drawing/2014/main" id="{534FA0BC-A4A5-46D9-8A89-795F9CBA3BC7}"/>
                  </a:ext>
                </a:extLst>
              </p:cNvPr>
              <p:cNvCxnSpPr>
                <a:cxnSpLocks/>
              </p:cNvCxnSpPr>
              <p:nvPr/>
            </p:nvCxnSpPr>
            <p:spPr>
              <a:xfrm>
                <a:off x="1266075" y="1514610"/>
                <a:ext cx="129854" cy="5753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3" name="Gerade Verbindung mit Pfeil 62">
                <a:extLst>
                  <a:ext uri="{FF2B5EF4-FFF2-40B4-BE49-F238E27FC236}">
                    <a16:creationId xmlns:a16="http://schemas.microsoft.com/office/drawing/2014/main" id="{7D5DE614-4999-4869-9C3D-37E0120311ED}"/>
                  </a:ext>
                </a:extLst>
              </p:cNvPr>
              <p:cNvCxnSpPr>
                <a:cxnSpLocks/>
              </p:cNvCxnSpPr>
              <p:nvPr/>
            </p:nvCxnSpPr>
            <p:spPr>
              <a:xfrm flipH="1">
                <a:off x="1455004" y="1521194"/>
                <a:ext cx="5459" cy="1718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Gerade Verbindung mit Pfeil 63">
                <a:extLst>
                  <a:ext uri="{FF2B5EF4-FFF2-40B4-BE49-F238E27FC236}">
                    <a16:creationId xmlns:a16="http://schemas.microsoft.com/office/drawing/2014/main" id="{1CA75FB9-780E-4BD3-A9C1-CFE8AC41FC04}"/>
                  </a:ext>
                </a:extLst>
              </p:cNvPr>
              <p:cNvCxnSpPr>
                <a:cxnSpLocks/>
              </p:cNvCxnSpPr>
              <p:nvPr/>
            </p:nvCxnSpPr>
            <p:spPr>
              <a:xfrm>
                <a:off x="1639741" y="1521194"/>
                <a:ext cx="192153" cy="2110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5" name="Gerade Verbindung mit Pfeil 64">
                <a:extLst>
                  <a:ext uri="{FF2B5EF4-FFF2-40B4-BE49-F238E27FC236}">
                    <a16:creationId xmlns:a16="http://schemas.microsoft.com/office/drawing/2014/main" id="{773A5176-E1DC-4C95-AF88-D58802D0A8D4}"/>
                  </a:ext>
                </a:extLst>
              </p:cNvPr>
              <p:cNvCxnSpPr>
                <a:cxnSpLocks/>
              </p:cNvCxnSpPr>
              <p:nvPr/>
            </p:nvCxnSpPr>
            <p:spPr>
              <a:xfrm>
                <a:off x="1783315" y="1477451"/>
                <a:ext cx="519426" cy="6125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66" name="Textfeld 65">
              <a:extLst>
                <a:ext uri="{FF2B5EF4-FFF2-40B4-BE49-F238E27FC236}">
                  <a16:creationId xmlns:a16="http://schemas.microsoft.com/office/drawing/2014/main" id="{5A0AFACB-C08D-45CD-B4EB-6A7F0079D67A}"/>
                </a:ext>
              </a:extLst>
            </p:cNvPr>
            <p:cNvSpPr txBox="1"/>
            <p:nvPr/>
          </p:nvSpPr>
          <p:spPr>
            <a:xfrm>
              <a:off x="1258246" y="1148691"/>
              <a:ext cx="695409" cy="369332"/>
            </a:xfrm>
            <a:prstGeom prst="rect">
              <a:avLst/>
            </a:prstGeom>
            <a:noFill/>
          </p:spPr>
          <p:txBody>
            <a:bodyPr wrap="square" rtlCol="0">
              <a:spAutoFit/>
            </a:bodyPr>
            <a:lstStyle/>
            <a:p>
              <a:r>
                <a:rPr lang="en-US" sz="1800" dirty="0"/>
                <a:t>Max</a:t>
              </a:r>
            </a:p>
          </p:txBody>
        </p:sp>
      </p:grpSp>
    </p:spTree>
    <p:extLst>
      <p:ext uri="{BB962C8B-B14F-4D97-AF65-F5344CB8AC3E}">
        <p14:creationId xmlns:p14="http://schemas.microsoft.com/office/powerpoint/2010/main" val="14761317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56" grpId="0" animBg="1"/>
      <p:bldP spid="5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Trilateration</a:t>
            </a:r>
          </a:p>
        </p:txBody>
      </p:sp>
      <p:sp>
        <p:nvSpPr>
          <p:cNvPr id="5" name="Inhaltsplatzhalter 4">
            <a:extLst>
              <a:ext uri="{FF2B5EF4-FFF2-40B4-BE49-F238E27FC236}">
                <a16:creationId xmlns:a16="http://schemas.microsoft.com/office/drawing/2014/main" id="{501D12E0-0B4B-4DEA-B65A-87B9CD38EA11}"/>
              </a:ext>
            </a:extLst>
          </p:cNvPr>
          <p:cNvSpPr>
            <a:spLocks noGrp="1"/>
          </p:cNvSpPr>
          <p:nvPr>
            <p:ph idx="1"/>
          </p:nvPr>
        </p:nvSpPr>
        <p:spPr/>
        <p:txBody>
          <a:bodyPr/>
          <a:lstStyle/>
          <a:p>
            <a:r>
              <a:rPr lang="en-US" dirty="0"/>
              <a:t>Using 3 defined positions + 3 radii to estimate the intersection point</a:t>
            </a:r>
          </a:p>
          <a:p>
            <a:r>
              <a:rPr lang="en-US" dirty="0"/>
              <a:t>Example</a:t>
            </a:r>
          </a:p>
          <a:p>
            <a:pPr lvl="1"/>
            <a:r>
              <a:rPr lang="en-US" dirty="0"/>
              <a:t>7 tags found</a:t>
            </a:r>
          </a:p>
        </p:txBody>
      </p:sp>
      <p:grpSp>
        <p:nvGrpSpPr>
          <p:cNvPr id="17" name="Gruppieren 16"/>
          <p:cNvGrpSpPr/>
          <p:nvPr/>
        </p:nvGrpSpPr>
        <p:grpSpPr>
          <a:xfrm>
            <a:off x="3220718" y="1702780"/>
            <a:ext cx="5587280" cy="4321783"/>
            <a:chOff x="2915816" y="1844824"/>
            <a:chExt cx="4680520" cy="3519508"/>
          </a:xfrm>
        </p:grpSpPr>
        <p:grpSp>
          <p:nvGrpSpPr>
            <p:cNvPr id="15" name="Gruppieren 14"/>
            <p:cNvGrpSpPr/>
            <p:nvPr/>
          </p:nvGrpSpPr>
          <p:grpSpPr>
            <a:xfrm>
              <a:off x="2915816" y="1844824"/>
              <a:ext cx="4680520" cy="3519508"/>
              <a:chOff x="2915816" y="1844824"/>
              <a:chExt cx="4680520" cy="3519508"/>
            </a:xfrm>
          </p:grpSpPr>
          <p:grpSp>
            <p:nvGrpSpPr>
              <p:cNvPr id="14" name="Gruppieren 13"/>
              <p:cNvGrpSpPr/>
              <p:nvPr/>
            </p:nvGrpSpPr>
            <p:grpSpPr>
              <a:xfrm>
                <a:off x="2915816" y="1844824"/>
                <a:ext cx="4680520" cy="3519508"/>
                <a:chOff x="2915816" y="1844824"/>
                <a:chExt cx="4680520" cy="3519508"/>
              </a:xfrm>
            </p:grpSpPr>
            <p:pic>
              <p:nvPicPr>
                <p:cNvPr id="396293" name="Picture 5" descr="C:\Users\smspvett\Downloads\Trilate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844824"/>
                  <a:ext cx="4680520" cy="351950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erade Verbindung mit Pfeil 5"/>
                <p:cNvCxnSpPr/>
                <p:nvPr/>
              </p:nvCxnSpPr>
              <p:spPr>
                <a:xfrm flipH="1">
                  <a:off x="3923928" y="2852936"/>
                  <a:ext cx="504056" cy="75164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3" name="Textfeld 12"/>
                <p:cNvSpPr txBox="1"/>
                <p:nvPr/>
              </p:nvSpPr>
              <p:spPr>
                <a:xfrm>
                  <a:off x="3923928" y="2915003"/>
                  <a:ext cx="432048" cy="307777"/>
                </a:xfrm>
                <a:prstGeom prst="rect">
                  <a:avLst/>
                </a:prstGeom>
                <a:noFill/>
              </p:spPr>
              <p:txBody>
                <a:bodyPr wrap="square" rtlCol="0">
                  <a:spAutoFit/>
                </a:bodyPr>
                <a:lstStyle/>
                <a:p>
                  <a:r>
                    <a:rPr lang="en-US" sz="1400" dirty="0"/>
                    <a:t>r</a:t>
                  </a:r>
                  <a:r>
                    <a:rPr lang="en-US" sz="1400" baseline="-25000" dirty="0"/>
                    <a:t>3</a:t>
                  </a:r>
                  <a:endParaRPr lang="en-US" sz="1400" dirty="0"/>
                </a:p>
              </p:txBody>
            </p:sp>
          </p:grpSp>
          <p:cxnSp>
            <p:nvCxnSpPr>
              <p:cNvPr id="11" name="Gerade Verbindung mit Pfeil 10"/>
              <p:cNvCxnSpPr/>
              <p:nvPr/>
            </p:nvCxnSpPr>
            <p:spPr>
              <a:xfrm flipV="1">
                <a:off x="5324450" y="2420888"/>
                <a:ext cx="558000" cy="40320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16" name="Gerade Verbindung mit Pfeil 15"/>
              <p:cNvCxnSpPr/>
              <p:nvPr/>
            </p:nvCxnSpPr>
            <p:spPr>
              <a:xfrm>
                <a:off x="5349453" y="3543874"/>
                <a:ext cx="253997"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9" name="Textfeld 18"/>
              <p:cNvSpPr txBox="1"/>
              <p:nvPr/>
            </p:nvSpPr>
            <p:spPr>
              <a:xfrm>
                <a:off x="5564110" y="2545159"/>
                <a:ext cx="432048" cy="307777"/>
              </a:xfrm>
              <a:prstGeom prst="rect">
                <a:avLst/>
              </a:prstGeom>
              <a:noFill/>
            </p:spPr>
            <p:txBody>
              <a:bodyPr wrap="square" rtlCol="0">
                <a:spAutoFit/>
              </a:bodyPr>
              <a:lstStyle/>
              <a:p>
                <a:r>
                  <a:rPr lang="en-US" sz="1400" dirty="0"/>
                  <a:t>r</a:t>
                </a:r>
                <a:r>
                  <a:rPr lang="en-US" sz="1400" baseline="-25000" dirty="0"/>
                  <a:t>2</a:t>
                </a:r>
              </a:p>
            </p:txBody>
          </p:sp>
        </p:grpSp>
        <p:sp>
          <p:nvSpPr>
            <p:cNvPr id="20" name="Textfeld 19"/>
            <p:cNvSpPr txBox="1"/>
            <p:nvPr/>
          </p:nvSpPr>
          <p:spPr>
            <a:xfrm>
              <a:off x="5387426" y="3598601"/>
              <a:ext cx="432048" cy="307777"/>
            </a:xfrm>
            <a:prstGeom prst="rect">
              <a:avLst/>
            </a:prstGeom>
            <a:noFill/>
          </p:spPr>
          <p:txBody>
            <a:bodyPr wrap="square" rtlCol="0">
              <a:spAutoFit/>
            </a:bodyPr>
            <a:lstStyle/>
            <a:p>
              <a:r>
                <a:rPr lang="en-US" sz="1400" dirty="0"/>
                <a:t>r</a:t>
              </a:r>
              <a:r>
                <a:rPr lang="en-US" sz="1400" baseline="-25000" dirty="0"/>
                <a:t>1</a:t>
              </a:r>
            </a:p>
          </p:txBody>
        </p:sp>
      </p:grpSp>
      <p:pic>
        <p:nvPicPr>
          <p:cNvPr id="396292" name="Picture 4" descr="C:\Users\smspvett\Downloads\Tem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23" y="3429000"/>
            <a:ext cx="1728210" cy="2089564"/>
          </a:xfrm>
          <a:prstGeom prst="rect">
            <a:avLst/>
          </a:prstGeom>
          <a:noFill/>
          <a:extLst>
            <a:ext uri="{909E8E84-426E-40DD-AFC4-6F175D3DCCD1}">
              <a14:hiddenFill xmlns:a14="http://schemas.microsoft.com/office/drawing/2010/main">
                <a:solidFill>
                  <a:srgbClr val="FFFFFF"/>
                </a:solidFill>
              </a14:hiddenFill>
            </a:ext>
          </a:extLst>
        </p:spPr>
      </p:pic>
      <p:sp>
        <p:nvSpPr>
          <p:cNvPr id="18" name="Ellipse 17"/>
          <p:cNvSpPr/>
          <p:nvPr/>
        </p:nvSpPr>
        <p:spPr>
          <a:xfrm>
            <a:off x="714273" y="4303724"/>
            <a:ext cx="1725927" cy="56543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Ellipse 24"/>
          <p:cNvSpPr/>
          <p:nvPr/>
        </p:nvSpPr>
        <p:spPr>
          <a:xfrm>
            <a:off x="711990" y="3779170"/>
            <a:ext cx="1728209" cy="36004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691855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Gerader Verbinder 52">
            <a:extLst>
              <a:ext uri="{FF2B5EF4-FFF2-40B4-BE49-F238E27FC236}">
                <a16:creationId xmlns:a16="http://schemas.microsoft.com/office/drawing/2014/main" id="{0F8C433B-DD3D-4F7F-B9D5-8C68838A0176}"/>
              </a:ext>
            </a:extLst>
          </p:cNvPr>
          <p:cNvCxnSpPr/>
          <p:nvPr/>
        </p:nvCxnSpPr>
        <p:spPr>
          <a:xfrm>
            <a:off x="5954205" y="768305"/>
            <a:ext cx="0" cy="539699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p:txBody>
          <a:bodyPr/>
          <a:lstStyle/>
          <a:p>
            <a:r>
              <a:rPr lang="en-US" dirty="0" err="1"/>
              <a:t>CenterOfRobot</a:t>
            </a:r>
            <a:r>
              <a:rPr lang="en-US" dirty="0"/>
              <a:t>()</a:t>
            </a:r>
          </a:p>
        </p:txBody>
      </p:sp>
      <p:sp>
        <p:nvSpPr>
          <p:cNvPr id="18" name="Inhaltsplatzhalter 17"/>
          <p:cNvSpPr txBox="1">
            <a:spLocks noGrp="1"/>
          </p:cNvSpPr>
          <p:nvPr>
            <p:ph idx="1"/>
          </p:nvPr>
        </p:nvSpPr>
        <p:spPr>
          <a:xfrm>
            <a:off x="496889" y="1341438"/>
            <a:ext cx="3550832" cy="3933384"/>
          </a:xfrm>
          <a:prstGeom prst="rect">
            <a:avLst/>
          </a:prstGeom>
          <a:noFill/>
        </p:spPr>
        <p:txBody>
          <a:bodyPr wrap="square" rtlCol="0">
            <a:spAutoFit/>
          </a:bodyPr>
          <a:lstStyle/>
          <a:p>
            <a:r>
              <a:rPr lang="en-US" dirty="0"/>
              <a:t>The intersection can easily be computed with the help of the four coordinates </a:t>
            </a:r>
          </a:p>
          <a:p>
            <a:endParaRPr lang="en-US" dirty="0"/>
          </a:p>
          <a:p>
            <a:endParaRPr lang="en-US" dirty="0"/>
          </a:p>
          <a:p>
            <a:endParaRPr lang="en-US" dirty="0"/>
          </a:p>
          <a:p>
            <a:r>
              <a:rPr lang="en-US" dirty="0"/>
              <a:t>Output of the console:</a:t>
            </a:r>
          </a:p>
          <a:p>
            <a:endParaRPr lang="en-US" sz="1600" dirty="0"/>
          </a:p>
          <a:p>
            <a:endParaRPr lang="en-US" sz="1600" dirty="0"/>
          </a:p>
        </p:txBody>
      </p:sp>
      <p:sp>
        <p:nvSpPr>
          <p:cNvPr id="42" name="Ellipse 41">
            <a:extLst>
              <a:ext uri="{FF2B5EF4-FFF2-40B4-BE49-F238E27FC236}">
                <a16:creationId xmlns:a16="http://schemas.microsoft.com/office/drawing/2014/main" id="{B56D745D-8AA2-4350-B53C-BC8D114E9C3A}"/>
              </a:ext>
            </a:extLst>
          </p:cNvPr>
          <p:cNvSpPr/>
          <p:nvPr/>
        </p:nvSpPr>
        <p:spPr>
          <a:xfrm>
            <a:off x="4514205" y="1884305"/>
            <a:ext cx="2880000" cy="28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Ellipse 43">
            <a:extLst>
              <a:ext uri="{FF2B5EF4-FFF2-40B4-BE49-F238E27FC236}">
                <a16:creationId xmlns:a16="http://schemas.microsoft.com/office/drawing/2014/main" id="{4F9BBBA8-347E-414B-B3E6-18839DCC65ED}"/>
              </a:ext>
            </a:extLst>
          </p:cNvPr>
          <p:cNvSpPr/>
          <p:nvPr/>
        </p:nvSpPr>
        <p:spPr>
          <a:xfrm>
            <a:off x="5828205" y="174265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Ellipse 45">
            <a:extLst>
              <a:ext uri="{FF2B5EF4-FFF2-40B4-BE49-F238E27FC236}">
                <a16:creationId xmlns:a16="http://schemas.microsoft.com/office/drawing/2014/main" id="{2CCC9562-6E74-4FB2-809C-EA98C6117750}"/>
              </a:ext>
            </a:extLst>
          </p:cNvPr>
          <p:cNvSpPr/>
          <p:nvPr/>
        </p:nvSpPr>
        <p:spPr>
          <a:xfrm>
            <a:off x="7268205" y="3198305"/>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Ellipse 46">
            <a:extLst>
              <a:ext uri="{FF2B5EF4-FFF2-40B4-BE49-F238E27FC236}">
                <a16:creationId xmlns:a16="http://schemas.microsoft.com/office/drawing/2014/main" id="{42DFA010-0BB9-4320-800C-8B3BEF2CED19}"/>
              </a:ext>
            </a:extLst>
          </p:cNvPr>
          <p:cNvSpPr/>
          <p:nvPr/>
        </p:nvSpPr>
        <p:spPr>
          <a:xfrm>
            <a:off x="5828205" y="4657008"/>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Ellipse 50">
            <a:extLst>
              <a:ext uri="{FF2B5EF4-FFF2-40B4-BE49-F238E27FC236}">
                <a16:creationId xmlns:a16="http://schemas.microsoft.com/office/drawing/2014/main" id="{1EFCF762-3F20-4E45-A50C-4D61E6D57CA3}"/>
              </a:ext>
            </a:extLst>
          </p:cNvPr>
          <p:cNvSpPr/>
          <p:nvPr/>
        </p:nvSpPr>
        <p:spPr>
          <a:xfrm>
            <a:off x="6880084" y="2224421"/>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Gerader Verbinder 51">
            <a:extLst>
              <a:ext uri="{FF2B5EF4-FFF2-40B4-BE49-F238E27FC236}">
                <a16:creationId xmlns:a16="http://schemas.microsoft.com/office/drawing/2014/main" id="{B927E314-1C1F-4290-953F-C406A4B6DDB6}"/>
              </a:ext>
            </a:extLst>
          </p:cNvPr>
          <p:cNvCxnSpPr/>
          <p:nvPr/>
        </p:nvCxnSpPr>
        <p:spPr>
          <a:xfrm>
            <a:off x="3614205" y="1272305"/>
            <a:ext cx="5364000" cy="464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54" name="Ellipse 53">
            <a:extLst>
              <a:ext uri="{FF2B5EF4-FFF2-40B4-BE49-F238E27FC236}">
                <a16:creationId xmlns:a16="http://schemas.microsoft.com/office/drawing/2014/main" id="{D67FA6C1-F2A3-4275-B79B-81554FD1469F}"/>
              </a:ext>
            </a:extLst>
          </p:cNvPr>
          <p:cNvSpPr/>
          <p:nvPr/>
        </p:nvSpPr>
        <p:spPr>
          <a:xfrm>
            <a:off x="6948264" y="411887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7284625" y="4026620"/>
            <a:ext cx="671743" cy="338554"/>
          </a:xfrm>
          <a:prstGeom prst="rect">
            <a:avLst/>
          </a:prstGeom>
          <a:noFill/>
        </p:spPr>
        <p:txBody>
          <a:bodyPr wrap="square" rtlCol="0">
            <a:spAutoFit/>
          </a:bodyPr>
          <a:lstStyle/>
          <a:p>
            <a:r>
              <a:rPr lang="en-US" sz="1600" dirty="0">
                <a:latin typeface="+mn-lt"/>
              </a:rPr>
              <a:t>x</a:t>
            </a:r>
            <a:r>
              <a:rPr lang="en-US" sz="1600" baseline="-25000" dirty="0">
                <a:latin typeface="+mn-lt"/>
              </a:rPr>
              <a:t>4</a:t>
            </a:r>
            <a:r>
              <a:rPr lang="en-US" sz="1600" dirty="0">
                <a:latin typeface="+mn-lt"/>
              </a:rPr>
              <a:t>,y</a:t>
            </a:r>
            <a:r>
              <a:rPr lang="en-US" sz="1600" baseline="-25000" dirty="0">
                <a:latin typeface="+mn-lt"/>
              </a:rPr>
              <a:t>4</a:t>
            </a:r>
            <a:endParaRPr lang="en-US" sz="1600" dirty="0">
              <a:latin typeface="+mn-lt"/>
            </a:endParaRPr>
          </a:p>
        </p:txBody>
      </p:sp>
      <p:sp>
        <p:nvSpPr>
          <p:cNvPr id="16" name="Textfeld 15"/>
          <p:cNvSpPr txBox="1"/>
          <p:nvPr/>
        </p:nvSpPr>
        <p:spPr>
          <a:xfrm>
            <a:off x="6080205" y="1530105"/>
            <a:ext cx="781464" cy="338554"/>
          </a:xfrm>
          <a:prstGeom prst="rect">
            <a:avLst/>
          </a:prstGeom>
          <a:noFill/>
        </p:spPr>
        <p:txBody>
          <a:bodyPr wrap="square" rtlCol="0">
            <a:spAutoFit/>
          </a:bodyPr>
          <a:lstStyle/>
          <a:p>
            <a:r>
              <a:rPr lang="en-US" sz="1600" dirty="0">
                <a:latin typeface="+mn-lt"/>
              </a:rPr>
              <a:t>x</a:t>
            </a:r>
            <a:r>
              <a:rPr lang="en-US" sz="1600" baseline="-25000" dirty="0">
                <a:latin typeface="+mn-lt"/>
              </a:rPr>
              <a:t>1</a:t>
            </a:r>
            <a:r>
              <a:rPr lang="en-US" sz="1600" dirty="0">
                <a:latin typeface="+mn-lt"/>
              </a:rPr>
              <a:t>,y</a:t>
            </a:r>
            <a:r>
              <a:rPr lang="en-US" sz="1600" baseline="-25000" dirty="0">
                <a:latin typeface="+mn-lt"/>
              </a:rPr>
              <a:t>1</a:t>
            </a:r>
            <a:endParaRPr lang="en-US" sz="1600" dirty="0">
              <a:latin typeface="+mn-lt"/>
            </a:endParaRPr>
          </a:p>
        </p:txBody>
      </p:sp>
      <p:sp>
        <p:nvSpPr>
          <p:cNvPr id="17" name="Textfeld 16"/>
          <p:cNvSpPr txBox="1"/>
          <p:nvPr/>
        </p:nvSpPr>
        <p:spPr>
          <a:xfrm>
            <a:off x="6080204" y="4783008"/>
            <a:ext cx="817497" cy="338554"/>
          </a:xfrm>
          <a:prstGeom prst="rect">
            <a:avLst/>
          </a:prstGeom>
          <a:noFill/>
        </p:spPr>
        <p:txBody>
          <a:bodyPr wrap="square" rtlCol="0">
            <a:spAutoFit/>
          </a:bodyPr>
          <a:lstStyle/>
          <a:p>
            <a:r>
              <a:rPr lang="en-US" sz="1600" dirty="0">
                <a:latin typeface="+mn-lt"/>
              </a:rPr>
              <a:t>x</a:t>
            </a:r>
            <a:r>
              <a:rPr lang="en-US" sz="1600" baseline="-25000" dirty="0">
                <a:latin typeface="+mn-lt"/>
              </a:rPr>
              <a:t>5</a:t>
            </a:r>
            <a:r>
              <a:rPr lang="en-US" sz="1600" dirty="0">
                <a:latin typeface="+mn-lt"/>
              </a:rPr>
              <a:t>,y</a:t>
            </a:r>
            <a:r>
              <a:rPr lang="en-US" sz="1600" baseline="-25000" dirty="0">
                <a:latin typeface="+mn-lt"/>
              </a:rPr>
              <a:t>5</a:t>
            </a:r>
            <a:endParaRPr lang="en-US" sz="1600" dirty="0">
              <a:latin typeface="+mn-lt"/>
            </a:endParaRPr>
          </a:p>
        </p:txBody>
      </p:sp>
      <p:sp>
        <p:nvSpPr>
          <p:cNvPr id="19" name="Textfeld 18"/>
          <p:cNvSpPr txBox="1"/>
          <p:nvPr/>
        </p:nvSpPr>
        <p:spPr>
          <a:xfrm>
            <a:off x="4596676" y="1742659"/>
            <a:ext cx="795365" cy="338554"/>
          </a:xfrm>
          <a:prstGeom prst="rect">
            <a:avLst/>
          </a:prstGeom>
          <a:noFill/>
        </p:spPr>
        <p:txBody>
          <a:bodyPr wrap="square" rtlCol="0">
            <a:spAutoFit/>
          </a:bodyPr>
          <a:lstStyle/>
          <a:p>
            <a:r>
              <a:rPr lang="en-US" sz="1600" dirty="0">
                <a:latin typeface="+mn-lt"/>
              </a:rPr>
              <a:t>x</a:t>
            </a:r>
            <a:r>
              <a:rPr lang="en-US" sz="1600" baseline="-25000" dirty="0">
                <a:latin typeface="+mn-lt"/>
              </a:rPr>
              <a:t>8</a:t>
            </a:r>
            <a:r>
              <a:rPr lang="en-US" sz="1600" dirty="0">
                <a:latin typeface="+mn-lt"/>
              </a:rPr>
              <a:t>,y</a:t>
            </a:r>
            <a:r>
              <a:rPr lang="en-US" sz="1600" baseline="-25000" dirty="0">
                <a:latin typeface="+mn-lt"/>
              </a:rPr>
              <a:t>8</a:t>
            </a:r>
            <a:endParaRPr lang="en-US" sz="1600" dirty="0">
              <a:latin typeface="+mn-lt"/>
            </a:endParaRPr>
          </a:p>
        </p:txBody>
      </p:sp>
      <p:sp>
        <p:nvSpPr>
          <p:cNvPr id="20" name="Textfeld 19"/>
          <p:cNvSpPr txBox="1"/>
          <p:nvPr/>
        </p:nvSpPr>
        <p:spPr>
          <a:xfrm>
            <a:off x="6059449" y="2985751"/>
            <a:ext cx="576064" cy="369332"/>
          </a:xfrm>
          <a:prstGeom prst="rect">
            <a:avLst/>
          </a:prstGeom>
          <a:noFill/>
        </p:spPr>
        <p:txBody>
          <a:bodyPr wrap="square" rtlCol="0">
            <a:spAutoFit/>
          </a:bodyPr>
          <a:lstStyle/>
          <a:p>
            <a:r>
              <a:rPr lang="en-US" sz="1800" b="1" dirty="0">
                <a:latin typeface="+mn-lt"/>
              </a:rPr>
              <a:t>x, y</a:t>
            </a:r>
          </a:p>
        </p:txBody>
      </p:sp>
      <p:pic>
        <p:nvPicPr>
          <p:cNvPr id="39526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223"/>
          <a:stretch/>
        </p:blipFill>
        <p:spPr bwMode="auto">
          <a:xfrm>
            <a:off x="484710" y="4805368"/>
            <a:ext cx="4922817" cy="953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Ellipse 48">
            <a:extLst>
              <a:ext uri="{FF2B5EF4-FFF2-40B4-BE49-F238E27FC236}">
                <a16:creationId xmlns:a16="http://schemas.microsoft.com/office/drawing/2014/main" id="{00EF522F-EC5A-4361-8EA7-26241620ADBA}"/>
              </a:ext>
            </a:extLst>
          </p:cNvPr>
          <p:cNvSpPr/>
          <p:nvPr/>
        </p:nvSpPr>
        <p:spPr>
          <a:xfrm>
            <a:off x="4758709" y="2224421"/>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a:extLst>
              <a:ext uri="{FF2B5EF4-FFF2-40B4-BE49-F238E27FC236}">
                <a16:creationId xmlns:a16="http://schemas.microsoft.com/office/drawing/2014/main" id="{1646886F-0186-4F1C-9405-8F1D02ADA15C}"/>
              </a:ext>
            </a:extLst>
          </p:cNvPr>
          <p:cNvSpPr txBox="1"/>
          <p:nvPr/>
        </p:nvSpPr>
        <p:spPr>
          <a:xfrm>
            <a:off x="6080205" y="1324383"/>
            <a:ext cx="1288560" cy="338554"/>
          </a:xfrm>
          <a:prstGeom prst="rect">
            <a:avLst/>
          </a:prstGeom>
          <a:noFill/>
        </p:spPr>
        <p:txBody>
          <a:bodyPr wrap="square" rtlCol="0">
            <a:spAutoFit/>
          </a:bodyPr>
          <a:lstStyle/>
          <a:p>
            <a:r>
              <a:rPr lang="en-US" sz="1600" dirty="0">
                <a:latin typeface="+mn-lt"/>
              </a:rPr>
              <a:t>1</a:t>
            </a:r>
            <a:r>
              <a:rPr lang="en-US" sz="1600" baseline="30000" dirty="0">
                <a:latin typeface="+mn-lt"/>
              </a:rPr>
              <a:t>st</a:t>
            </a:r>
            <a:r>
              <a:rPr lang="en-US" sz="1600" dirty="0">
                <a:latin typeface="+mn-lt"/>
              </a:rPr>
              <a:t> Antenna</a:t>
            </a:r>
          </a:p>
        </p:txBody>
      </p:sp>
      <p:sp>
        <p:nvSpPr>
          <p:cNvPr id="22" name="Textfeld 21">
            <a:extLst>
              <a:ext uri="{FF2B5EF4-FFF2-40B4-BE49-F238E27FC236}">
                <a16:creationId xmlns:a16="http://schemas.microsoft.com/office/drawing/2014/main" id="{CAC84802-78A8-4BFA-B6B9-490962B0DA90}"/>
              </a:ext>
            </a:extLst>
          </p:cNvPr>
          <p:cNvSpPr txBox="1"/>
          <p:nvPr/>
        </p:nvSpPr>
        <p:spPr>
          <a:xfrm>
            <a:off x="5996065" y="5137102"/>
            <a:ext cx="1288560" cy="338554"/>
          </a:xfrm>
          <a:prstGeom prst="rect">
            <a:avLst/>
          </a:prstGeom>
          <a:noFill/>
        </p:spPr>
        <p:txBody>
          <a:bodyPr wrap="square" rtlCol="0">
            <a:spAutoFit/>
          </a:bodyPr>
          <a:lstStyle/>
          <a:p>
            <a:r>
              <a:rPr lang="en-US" sz="1600" dirty="0">
                <a:latin typeface="+mn-lt"/>
              </a:rPr>
              <a:t>2</a:t>
            </a:r>
            <a:r>
              <a:rPr lang="en-US" sz="1600" baseline="30000" dirty="0">
                <a:latin typeface="+mn-lt"/>
              </a:rPr>
              <a:t>nd</a:t>
            </a:r>
            <a:r>
              <a:rPr lang="en-US" sz="1600" dirty="0">
                <a:latin typeface="+mn-lt"/>
              </a:rPr>
              <a:t> Antenna</a:t>
            </a:r>
          </a:p>
        </p:txBody>
      </p:sp>
      <p:sp>
        <p:nvSpPr>
          <p:cNvPr id="23" name="Textfeld 22">
            <a:extLst>
              <a:ext uri="{FF2B5EF4-FFF2-40B4-BE49-F238E27FC236}">
                <a16:creationId xmlns:a16="http://schemas.microsoft.com/office/drawing/2014/main" id="{A36AD4B3-E218-453C-A1F1-1B9AE9CFAE2C}"/>
              </a:ext>
            </a:extLst>
          </p:cNvPr>
          <p:cNvSpPr txBox="1"/>
          <p:nvPr/>
        </p:nvSpPr>
        <p:spPr>
          <a:xfrm>
            <a:off x="7289338" y="3816280"/>
            <a:ext cx="1288560" cy="338554"/>
          </a:xfrm>
          <a:prstGeom prst="rect">
            <a:avLst/>
          </a:prstGeom>
          <a:noFill/>
        </p:spPr>
        <p:txBody>
          <a:bodyPr wrap="square" rtlCol="0">
            <a:spAutoFit/>
          </a:bodyPr>
          <a:lstStyle/>
          <a:p>
            <a:r>
              <a:rPr lang="en-US" sz="1600" dirty="0">
                <a:latin typeface="+mn-lt"/>
              </a:rPr>
              <a:t>3</a:t>
            </a:r>
            <a:r>
              <a:rPr lang="en-US" sz="1600" baseline="30000" dirty="0">
                <a:latin typeface="+mn-lt"/>
              </a:rPr>
              <a:t>rd</a:t>
            </a:r>
            <a:r>
              <a:rPr lang="en-US" sz="1600" dirty="0">
                <a:latin typeface="+mn-lt"/>
              </a:rPr>
              <a:t> Antenna</a:t>
            </a:r>
          </a:p>
        </p:txBody>
      </p:sp>
      <p:sp>
        <p:nvSpPr>
          <p:cNvPr id="24" name="Textfeld 23">
            <a:extLst>
              <a:ext uri="{FF2B5EF4-FFF2-40B4-BE49-F238E27FC236}">
                <a16:creationId xmlns:a16="http://schemas.microsoft.com/office/drawing/2014/main" id="{9F5670D1-9AC4-4841-88DF-94EC36F4A56B}"/>
              </a:ext>
            </a:extLst>
          </p:cNvPr>
          <p:cNvSpPr txBox="1"/>
          <p:nvPr/>
        </p:nvSpPr>
        <p:spPr>
          <a:xfrm>
            <a:off x="4558498" y="1501062"/>
            <a:ext cx="1288560" cy="338554"/>
          </a:xfrm>
          <a:prstGeom prst="rect">
            <a:avLst/>
          </a:prstGeom>
          <a:noFill/>
        </p:spPr>
        <p:txBody>
          <a:bodyPr wrap="square" rtlCol="0">
            <a:spAutoFit/>
          </a:bodyPr>
          <a:lstStyle/>
          <a:p>
            <a:r>
              <a:rPr lang="en-US" sz="1600" dirty="0">
                <a:latin typeface="+mn-lt"/>
              </a:rPr>
              <a:t>4</a:t>
            </a:r>
            <a:r>
              <a:rPr lang="en-US" sz="1600" baseline="30000" dirty="0">
                <a:latin typeface="+mn-lt"/>
              </a:rPr>
              <a:t>th</a:t>
            </a:r>
            <a:r>
              <a:rPr lang="en-US" sz="1600" dirty="0">
                <a:latin typeface="+mn-lt"/>
              </a:rPr>
              <a:t> Antenna</a:t>
            </a:r>
          </a:p>
        </p:txBody>
      </p:sp>
    </p:spTree>
    <p:extLst>
      <p:ext uri="{BB962C8B-B14F-4D97-AF65-F5344CB8AC3E}">
        <p14:creationId xmlns:p14="http://schemas.microsoft.com/office/powerpoint/2010/main" val="17443358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52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6" grpId="0" animBg="1"/>
      <p:bldP spid="47" grpId="0" animBg="1"/>
      <p:bldP spid="51" grpId="0" animBg="1"/>
      <p:bldP spid="54" grpId="0" animBg="1"/>
      <p:bldP spid="6" grpId="0"/>
      <p:bldP spid="16" grpId="0"/>
      <p:bldP spid="17" grpId="0"/>
      <p:bldP spid="19" grpId="0"/>
      <p:bldP spid="20" grpId="0"/>
      <p:bldP spid="49" grpId="0" animBg="1"/>
      <p:bldP spid="21" grpId="0"/>
      <p:bldP spid="22" grpId="0"/>
      <p:bldP spid="23" grpId="0"/>
      <p:bldP spid="2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 Procedure</a:t>
            </a:r>
          </a:p>
        </p:txBody>
      </p:sp>
      <p:sp>
        <p:nvSpPr>
          <p:cNvPr id="4" name="Datumsplatzhalter 3"/>
          <p:cNvSpPr>
            <a:spLocks noGrp="1"/>
          </p:cNvSpPr>
          <p:nvPr>
            <p:ph type="dt" sz="half" idx="10"/>
          </p:nvPr>
        </p:nvSpPr>
        <p:spPr/>
        <p:txBody>
          <a:bodyPr/>
          <a:lstStyle/>
          <a:p>
            <a:fld id="{4B94FBF6-B6D4-4A60-89A2-A8869DBF6FA6}" type="slidenum">
              <a:rPr lang="de-DE" smtClean="0"/>
              <a:pPr/>
              <a:t>45</a:t>
            </a:fld>
            <a:endParaRPr lang="de-DE"/>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980728"/>
            <a:ext cx="6537341" cy="4903006"/>
          </a:xfrm>
          <a:prstGeom prst="rect">
            <a:avLst/>
          </a:prstGeom>
        </p:spPr>
      </p:pic>
    </p:spTree>
    <p:extLst>
      <p:ext uri="{BB962C8B-B14F-4D97-AF65-F5344CB8AC3E}">
        <p14:creationId xmlns:p14="http://schemas.microsoft.com/office/powerpoint/2010/main" val="810732010"/>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Conclusion </a:t>
            </a:r>
          </a:p>
        </p:txBody>
      </p:sp>
      <p:sp>
        <p:nvSpPr>
          <p:cNvPr id="3" name="Inhaltsplatzhalter 2"/>
          <p:cNvSpPr>
            <a:spLocks noGrp="1"/>
          </p:cNvSpPr>
          <p:nvPr>
            <p:ph idx="1"/>
          </p:nvPr>
        </p:nvSpPr>
        <p:spPr>
          <a:xfrm>
            <a:off x="494913" y="1052736"/>
            <a:ext cx="8131175" cy="4683125"/>
          </a:xfrm>
        </p:spPr>
        <p:txBody>
          <a:bodyPr>
            <a:normAutofit/>
          </a:bodyPr>
          <a:lstStyle/>
          <a:p>
            <a:r>
              <a:rPr lang="en-US" dirty="0"/>
              <a:t>An alternative positioning system was picked</a:t>
            </a:r>
          </a:p>
          <a:p>
            <a:r>
              <a:rPr lang="de-DE" dirty="0"/>
              <a:t>Proof </a:t>
            </a:r>
            <a:r>
              <a:rPr lang="de-DE" dirty="0" err="1"/>
              <a:t>of</a:t>
            </a:r>
            <a:r>
              <a:rPr lang="de-DE" dirty="0"/>
              <a:t> </a:t>
            </a:r>
            <a:r>
              <a:rPr lang="de-DE" dirty="0" err="1"/>
              <a:t>concept</a:t>
            </a:r>
            <a:r>
              <a:rPr lang="de-DE" dirty="0"/>
              <a:t> was e</a:t>
            </a:r>
            <a:r>
              <a:rPr lang="en-US" dirty="0"/>
              <a:t>valuated</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endParaRPr lang="de-DE" dirty="0"/>
          </a:p>
          <a:p>
            <a:pPr lvl="1"/>
            <a:r>
              <a:rPr lang="en-US" dirty="0"/>
              <a:t>Light independent system was created</a:t>
            </a:r>
          </a:p>
          <a:p>
            <a:pPr lvl="1"/>
            <a:r>
              <a:rPr lang="en-US" dirty="0"/>
              <a:t>Highly scalable solution was found</a:t>
            </a:r>
          </a:p>
          <a:p>
            <a:pPr lvl="1"/>
            <a:r>
              <a:rPr lang="en-US" dirty="0"/>
              <a:t>Accuracy under perfect light condition was improved</a:t>
            </a:r>
          </a:p>
          <a:p>
            <a:pPr lvl="2"/>
            <a:r>
              <a:rPr lang="en-US" b="1" dirty="0"/>
              <a:t>Old Error: </a:t>
            </a:r>
            <a:r>
              <a:rPr lang="en-US" dirty="0"/>
              <a:t>50mm/3</a:t>
            </a:r>
            <a:r>
              <a:rPr lang="en-US" b="1" dirty="0"/>
              <a:t>°</a:t>
            </a:r>
            <a:r>
              <a:rPr lang="en-US" dirty="0"/>
              <a:t>	</a:t>
            </a:r>
            <a:r>
              <a:rPr lang="en-US" b="1" dirty="0"/>
              <a:t>New Error: </a:t>
            </a:r>
            <a:r>
              <a:rPr lang="en-US" dirty="0"/>
              <a:t>25mm/25°</a:t>
            </a:r>
            <a:endParaRPr lang="en-US" b="1" dirty="0"/>
          </a:p>
          <a:p>
            <a:pPr lvl="1"/>
            <a:r>
              <a:rPr lang="en-US" dirty="0"/>
              <a:t>Accuracy under bad light condition was improved</a:t>
            </a:r>
          </a:p>
          <a:p>
            <a:pPr lvl="2"/>
            <a:r>
              <a:rPr lang="en-US" b="1" dirty="0"/>
              <a:t>Old Error: </a:t>
            </a:r>
            <a:r>
              <a:rPr lang="en-US" dirty="0"/>
              <a:t>200mm/8°</a:t>
            </a:r>
            <a:r>
              <a:rPr lang="en-US" b="1" dirty="0"/>
              <a:t>New Error: </a:t>
            </a:r>
            <a:r>
              <a:rPr lang="en-US" dirty="0"/>
              <a:t>25mm/25°</a:t>
            </a:r>
          </a:p>
          <a:p>
            <a:pPr lvl="1"/>
            <a:r>
              <a:rPr lang="en-US" dirty="0"/>
              <a:t>Processing time was improved</a:t>
            </a:r>
          </a:p>
          <a:p>
            <a:pPr lvl="2"/>
            <a:r>
              <a:rPr lang="en-US" b="1" dirty="0"/>
              <a:t>Old time: </a:t>
            </a:r>
            <a:r>
              <a:rPr lang="en-US" dirty="0"/>
              <a:t>100-400ms	</a:t>
            </a:r>
            <a:r>
              <a:rPr lang="en-US" b="1" dirty="0"/>
              <a:t>New Time: </a:t>
            </a:r>
            <a:r>
              <a:rPr lang="en-US" dirty="0"/>
              <a:t>min 90ms</a:t>
            </a:r>
          </a:p>
          <a:p>
            <a:pPr marL="457200" lvl="1" indent="0">
              <a:buNone/>
            </a:pPr>
            <a:endParaRPr lang="en-US" dirty="0"/>
          </a:p>
        </p:txBody>
      </p:sp>
      <p:pic>
        <p:nvPicPr>
          <p:cNvPr id="5"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341438"/>
            <a:ext cx="463369" cy="416446"/>
          </a:xfrm>
          <a:prstGeom prst="rect">
            <a:avLst/>
          </a:prstGeom>
        </p:spPr>
      </p:pic>
      <p:pic>
        <p:nvPicPr>
          <p:cNvPr id="6"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757884"/>
            <a:ext cx="463369" cy="416446"/>
          </a:xfrm>
          <a:prstGeom prst="rect">
            <a:avLst/>
          </a:prstGeom>
        </p:spPr>
      </p:pic>
      <p:pic>
        <p:nvPicPr>
          <p:cNvPr id="8"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2679479"/>
            <a:ext cx="463369" cy="416446"/>
          </a:xfrm>
          <a:prstGeom prst="rect">
            <a:avLst/>
          </a:prstGeom>
        </p:spPr>
      </p:pic>
      <p:pic>
        <p:nvPicPr>
          <p:cNvPr id="9"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20" y="3071511"/>
            <a:ext cx="463369" cy="416446"/>
          </a:xfrm>
          <a:prstGeom prst="rect">
            <a:avLst/>
          </a:prstGeom>
        </p:spPr>
      </p:pic>
      <p:pic>
        <p:nvPicPr>
          <p:cNvPr id="395266" name="Picture 2" descr="Bildergebnis fÃ¼r fragezeichen symb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3820" y="3501008"/>
            <a:ext cx="572269" cy="381232"/>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3">
            <a:extLst>
              <a:ext uri="{FF2B5EF4-FFF2-40B4-BE49-F238E27FC236}">
                <a16:creationId xmlns:a16="http://schemas.microsoft.com/office/drawing/2014/main" id="{08D4C765-B553-5B40-8D2D-A2511E3315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19" y="4308698"/>
            <a:ext cx="463369" cy="416446"/>
          </a:xfrm>
          <a:prstGeom prst="rect">
            <a:avLst/>
          </a:prstGeom>
        </p:spPr>
      </p:pic>
      <p:pic>
        <p:nvPicPr>
          <p:cNvPr id="13" name="Imagen 3">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9456" y="5157192"/>
            <a:ext cx="463369" cy="416446"/>
          </a:xfrm>
          <a:prstGeom prst="rect">
            <a:avLst/>
          </a:prstGeom>
        </p:spPr>
      </p:pic>
    </p:spTree>
    <p:extLst>
      <p:ext uri="{BB962C8B-B14F-4D97-AF65-F5344CB8AC3E}">
        <p14:creationId xmlns:p14="http://schemas.microsoft.com/office/powerpoint/2010/main" val="3552888494"/>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Future Work</a:t>
            </a:r>
          </a:p>
        </p:txBody>
      </p:sp>
      <p:sp>
        <p:nvSpPr>
          <p:cNvPr id="3" name="Inhaltsplatzhalter 2"/>
          <p:cNvSpPr>
            <a:spLocks noGrp="1"/>
          </p:cNvSpPr>
          <p:nvPr>
            <p:ph idx="1"/>
          </p:nvPr>
        </p:nvSpPr>
        <p:spPr>
          <a:xfrm>
            <a:off x="501649" y="1052736"/>
            <a:ext cx="8131175" cy="4683125"/>
          </a:xfrm>
        </p:spPr>
        <p:txBody>
          <a:bodyPr>
            <a:normAutofit lnSpcReduction="10000"/>
          </a:bodyPr>
          <a:lstStyle/>
          <a:p>
            <a:r>
              <a:rPr lang="en-US" dirty="0"/>
              <a:t>Hardware</a:t>
            </a:r>
          </a:p>
          <a:p>
            <a:pPr lvl="1"/>
            <a:r>
              <a:rPr lang="en-US" dirty="0"/>
              <a:t>Use local power supply of the robot</a:t>
            </a:r>
          </a:p>
          <a:p>
            <a:pPr lvl="2"/>
            <a:r>
              <a:rPr lang="en-US" dirty="0"/>
              <a:t>Include 15V to 5V converter</a:t>
            </a:r>
          </a:p>
          <a:p>
            <a:pPr lvl="1"/>
            <a:r>
              <a:rPr lang="en-US" dirty="0"/>
              <a:t>Add more the TAGs on an extended plant model</a:t>
            </a:r>
          </a:p>
          <a:p>
            <a:pPr lvl="1"/>
            <a:r>
              <a:rPr lang="en-US" dirty="0"/>
              <a:t>Add RFID modules to all robots</a:t>
            </a:r>
          </a:p>
          <a:p>
            <a:pPr lvl="1"/>
            <a:endParaRPr lang="en-US" dirty="0"/>
          </a:p>
          <a:p>
            <a:r>
              <a:rPr lang="en-US" dirty="0"/>
              <a:t>Software</a:t>
            </a:r>
          </a:p>
          <a:p>
            <a:pPr lvl="1"/>
            <a:r>
              <a:rPr lang="en-US" dirty="0"/>
              <a:t>Initialization turn based on more accurate parameter than time. </a:t>
            </a:r>
          </a:p>
          <a:p>
            <a:pPr lvl="2"/>
            <a:r>
              <a:rPr lang="en-US" dirty="0"/>
              <a:t>Encoders of the robot</a:t>
            </a:r>
          </a:p>
          <a:p>
            <a:pPr lvl="1"/>
            <a:r>
              <a:rPr lang="en-US" dirty="0"/>
              <a:t>Delete unused camera modules in the code</a:t>
            </a:r>
          </a:p>
          <a:p>
            <a:pPr lvl="1"/>
            <a:r>
              <a:rPr lang="en-US" dirty="0"/>
              <a:t>Optimize the localization algorithm </a:t>
            </a:r>
          </a:p>
          <a:p>
            <a:pPr marL="0" indent="0">
              <a:buNone/>
            </a:pPr>
            <a:endParaRPr lang="en-US" dirty="0"/>
          </a:p>
          <a:p>
            <a:pPr marL="457200" lvl="1" indent="0">
              <a:buNone/>
            </a:pPr>
            <a:endParaRPr lang="en-US" dirty="0"/>
          </a:p>
          <a:p>
            <a:pPr lvl="1"/>
            <a:endParaRPr lang="en-US" dirty="0"/>
          </a:p>
          <a:p>
            <a:pPr marL="457200" lvl="1" indent="0">
              <a:buNone/>
            </a:pPr>
            <a:endParaRPr lang="en-US" dirty="0"/>
          </a:p>
        </p:txBody>
      </p:sp>
      <p:sp>
        <p:nvSpPr>
          <p:cNvPr id="4" name="Datumsplatzhalter 3"/>
          <p:cNvSpPr>
            <a:spLocks noGrp="1"/>
          </p:cNvSpPr>
          <p:nvPr>
            <p:ph type="dt" sz="half" idx="10"/>
          </p:nvPr>
        </p:nvSpPr>
        <p:spPr/>
        <p:txBody>
          <a:bodyPr/>
          <a:lstStyle/>
          <a:p>
            <a:endParaRPr lang="de-DE" dirty="0"/>
          </a:p>
        </p:txBody>
      </p:sp>
    </p:spTree>
    <p:extLst>
      <p:ext uri="{BB962C8B-B14F-4D97-AF65-F5344CB8AC3E}">
        <p14:creationId xmlns:p14="http://schemas.microsoft.com/office/powerpoint/2010/main" val="2987057131"/>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CuadroTexto 2"/>
          <p:cNvSpPr txBox="1"/>
          <p:nvPr/>
        </p:nvSpPr>
        <p:spPr>
          <a:xfrm>
            <a:off x="755576" y="2924944"/>
            <a:ext cx="7877249" cy="523220"/>
          </a:xfrm>
          <a:prstGeom prst="rect">
            <a:avLst/>
          </a:prstGeom>
          <a:noFill/>
        </p:spPr>
        <p:txBody>
          <a:bodyPr wrap="square" rtlCol="0">
            <a:spAutoFit/>
          </a:bodyPr>
          <a:lstStyle/>
          <a:p>
            <a:pPr algn="ctr"/>
            <a:r>
              <a:rPr lang="es-CO" b="1" dirty="0">
                <a:latin typeface="+mn-lt"/>
              </a:rPr>
              <a:t>Thank you for your attention!</a:t>
            </a:r>
          </a:p>
        </p:txBody>
      </p:sp>
    </p:spTree>
    <p:extLst>
      <p:ext uri="{BB962C8B-B14F-4D97-AF65-F5344CB8AC3E}">
        <p14:creationId xmlns:p14="http://schemas.microsoft.com/office/powerpoint/2010/main" val="289691165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Project objective</a:t>
            </a:r>
            <a:endParaRPr lang="de-DE" dirty="0"/>
          </a:p>
        </p:txBody>
      </p:sp>
      <p:sp>
        <p:nvSpPr>
          <p:cNvPr id="3" name="Content Placeholder 2"/>
          <p:cNvSpPr>
            <a:spLocks noGrp="1"/>
          </p:cNvSpPr>
          <p:nvPr>
            <p:ph idx="1"/>
          </p:nvPr>
        </p:nvSpPr>
        <p:spPr>
          <a:xfrm>
            <a:off x="496887" y="1341438"/>
            <a:ext cx="8135937" cy="4463826"/>
          </a:xfrm>
        </p:spPr>
        <p:txBody>
          <a:bodyPr/>
          <a:lstStyle/>
          <a:p>
            <a:r>
              <a:rPr lang="de-DE" dirty="0"/>
              <a:t>Research </a:t>
            </a:r>
            <a:r>
              <a:rPr lang="de-DE" dirty="0" err="1"/>
              <a:t>about</a:t>
            </a:r>
            <a:r>
              <a:rPr lang="de-DE" dirty="0"/>
              <a:t> alternative </a:t>
            </a:r>
            <a:r>
              <a:rPr lang="de-DE" dirty="0" err="1"/>
              <a:t>positioning</a:t>
            </a:r>
            <a:r>
              <a:rPr lang="de-DE" dirty="0"/>
              <a:t> </a:t>
            </a:r>
            <a:r>
              <a:rPr lang="de-DE" dirty="0" err="1"/>
              <a:t>system</a:t>
            </a:r>
            <a:endParaRPr lang="de-DE" dirty="0"/>
          </a:p>
          <a:p>
            <a:r>
              <a:rPr lang="de-DE" dirty="0" err="1"/>
              <a:t>Evaluate</a:t>
            </a:r>
            <a:r>
              <a:rPr lang="de-DE" dirty="0"/>
              <a:t> </a:t>
            </a:r>
            <a:r>
              <a:rPr lang="de-DE" dirty="0" err="1"/>
              <a:t>with</a:t>
            </a:r>
            <a:r>
              <a:rPr lang="de-DE" dirty="0"/>
              <a:t> </a:t>
            </a:r>
            <a:r>
              <a:rPr lang="de-DE" dirty="0" err="1"/>
              <a:t>simulation</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r>
              <a:rPr lang="de-DE" dirty="0"/>
              <a:t> </a:t>
            </a:r>
          </a:p>
          <a:p>
            <a:r>
              <a:rPr lang="de-DE" dirty="0" err="1"/>
              <a:t>Compare</a:t>
            </a:r>
            <a:r>
              <a:rPr lang="de-DE" dirty="0"/>
              <a:t> </a:t>
            </a:r>
            <a:r>
              <a:rPr lang="de-DE" dirty="0" err="1"/>
              <a:t>and</a:t>
            </a:r>
            <a:r>
              <a:rPr lang="de-DE" dirty="0"/>
              <a:t> </a:t>
            </a:r>
            <a:r>
              <a:rPr lang="de-DE" dirty="0" err="1"/>
              <a:t>develop</a:t>
            </a:r>
            <a:r>
              <a:rPr lang="de-DE" dirty="0"/>
              <a:t> </a:t>
            </a:r>
            <a:r>
              <a:rPr lang="de-DE" dirty="0" err="1"/>
              <a:t>practical</a:t>
            </a:r>
            <a:r>
              <a:rPr lang="de-DE" dirty="0"/>
              <a:t> </a:t>
            </a:r>
            <a:r>
              <a:rPr lang="de-DE" dirty="0" err="1"/>
              <a:t>proof</a:t>
            </a:r>
            <a:r>
              <a:rPr lang="de-DE" dirty="0"/>
              <a:t> </a:t>
            </a:r>
            <a:r>
              <a:rPr lang="de-DE" dirty="0" err="1"/>
              <a:t>of</a:t>
            </a:r>
            <a:r>
              <a:rPr lang="de-DE" dirty="0"/>
              <a:t> </a:t>
            </a:r>
            <a:r>
              <a:rPr lang="de-DE" dirty="0" err="1"/>
              <a:t>concept</a:t>
            </a:r>
            <a:endParaRPr lang="de-DE" dirty="0"/>
          </a:p>
          <a:p>
            <a:endParaRPr lang="de-DE" dirty="0"/>
          </a:p>
          <a:p>
            <a:pPr lvl="1"/>
            <a:endParaRPr lang="de-DE" dirty="0"/>
          </a:p>
        </p:txBody>
      </p:sp>
      <p:sp>
        <p:nvSpPr>
          <p:cNvPr id="4" name="Date Placeholder 3"/>
          <p:cNvSpPr>
            <a:spLocks noGrp="1"/>
          </p:cNvSpPr>
          <p:nvPr>
            <p:ph type="dt" sz="half" idx="10"/>
          </p:nvPr>
        </p:nvSpPr>
        <p:spPr/>
        <p:txBody>
          <a:bodyPr/>
          <a:lstStyle/>
          <a:p>
            <a:endParaRPr lang="de-DE" dirty="0"/>
          </a:p>
        </p:txBody>
      </p:sp>
    </p:spTree>
    <p:extLst>
      <p:ext uri="{BB962C8B-B14F-4D97-AF65-F5344CB8AC3E}">
        <p14:creationId xmlns:p14="http://schemas.microsoft.com/office/powerpoint/2010/main" val="9678629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motivation </a:t>
            </a:r>
          </a:p>
        </p:txBody>
      </p:sp>
      <p:sp>
        <p:nvSpPr>
          <p:cNvPr id="3" name="Marcador de contenido 2"/>
          <p:cNvSpPr>
            <a:spLocks noGrp="1"/>
          </p:cNvSpPr>
          <p:nvPr>
            <p:ph idx="1"/>
          </p:nvPr>
        </p:nvSpPr>
        <p:spPr/>
        <p:txBody>
          <a:bodyPr/>
          <a:lstStyle/>
          <a:p>
            <a:r>
              <a:rPr lang="es-CO" dirty="0"/>
              <a:t>Precise localization in any light conditions</a:t>
            </a:r>
          </a:p>
          <a:p>
            <a:r>
              <a:rPr lang="es-CO" dirty="0"/>
              <a:t>Achieve low processing time</a:t>
            </a:r>
          </a:p>
          <a:p>
            <a:r>
              <a:rPr lang="es-CO" dirty="0"/>
              <a:t>Ability to localize multiple robots</a:t>
            </a:r>
          </a:p>
          <a:p>
            <a:r>
              <a:rPr lang="es-CO" dirty="0"/>
              <a:t>Develop a system without space limitation</a:t>
            </a:r>
          </a:p>
          <a:p>
            <a:endParaRPr lang="es-CO" dirty="0"/>
          </a:p>
          <a:p>
            <a:endParaRPr lang="es-CO" dirty="0"/>
          </a:p>
          <a:p>
            <a:endParaRPr lang="es-CO"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Workflow</a:t>
            </a:r>
          </a:p>
        </p:txBody>
      </p:sp>
      <p:pic>
        <p:nvPicPr>
          <p:cNvPr id="9" name="Picture 8">
            <a:extLst>
              <a:ext uri="{FF2B5EF4-FFF2-40B4-BE49-F238E27FC236}">
                <a16:creationId xmlns:a16="http://schemas.microsoft.com/office/drawing/2014/main" id="{811FB93C-6B33-5F4A-9B8E-CB3CE38A9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734"/>
            <a:ext cx="9144000" cy="4316532"/>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B8162-8210-F648-B231-12AB13CD30B8}"/>
              </a:ext>
            </a:extLst>
          </p:cNvPr>
          <p:cNvSpPr>
            <a:spLocks noGrp="1"/>
          </p:cNvSpPr>
          <p:nvPr>
            <p:ph type="title"/>
          </p:nvPr>
        </p:nvSpPr>
        <p:spPr/>
        <p:txBody>
          <a:bodyPr/>
          <a:lstStyle/>
          <a:p>
            <a:r>
              <a:rPr lang="de-DE" dirty="0" err="1"/>
              <a:t>Selection</a:t>
            </a:r>
            <a:r>
              <a:rPr lang="de-DE" dirty="0"/>
              <a:t> </a:t>
            </a:r>
            <a:r>
              <a:rPr lang="de-DE" dirty="0" err="1"/>
              <a:t>Process</a:t>
            </a:r>
            <a:endParaRPr lang="de-DE" dirty="0"/>
          </a:p>
        </p:txBody>
      </p:sp>
      <p:sp>
        <p:nvSpPr>
          <p:cNvPr id="3" name="Content Placeholder 2">
            <a:extLst>
              <a:ext uri="{FF2B5EF4-FFF2-40B4-BE49-F238E27FC236}">
                <a16:creationId xmlns:a16="http://schemas.microsoft.com/office/drawing/2014/main" id="{F82670DA-FE86-A444-9153-A03FA829B8D4}"/>
              </a:ext>
            </a:extLst>
          </p:cNvPr>
          <p:cNvSpPr>
            <a:spLocks noGrp="1"/>
          </p:cNvSpPr>
          <p:nvPr>
            <p:ph idx="1"/>
          </p:nvPr>
        </p:nvSpPr>
        <p:spPr>
          <a:xfrm>
            <a:off x="501649" y="1124744"/>
            <a:ext cx="8131175" cy="4683125"/>
          </a:xfrm>
        </p:spPr>
        <p:txBody>
          <a:bodyPr/>
          <a:lstStyle/>
          <a:p>
            <a:r>
              <a:rPr lang="en-GB" dirty="0"/>
              <a:t>Triangulation Method </a:t>
            </a:r>
          </a:p>
          <a:p>
            <a:pPr lvl="1">
              <a:buFont typeface="Symbol" pitchFamily="2" charset="2"/>
              <a:buChar char="-"/>
            </a:pPr>
            <a:r>
              <a:rPr lang="en-GB" dirty="0"/>
              <a:t>Light dependant </a:t>
            </a:r>
          </a:p>
          <a:p>
            <a:pPr lvl="1">
              <a:buFont typeface="Symbol" pitchFamily="2" charset="2"/>
              <a:buChar char="-"/>
            </a:pPr>
            <a:r>
              <a:rPr lang="en-GB" dirty="0"/>
              <a:t>Limited space</a:t>
            </a:r>
          </a:p>
          <a:p>
            <a:r>
              <a:rPr lang="en-US" dirty="0"/>
              <a:t>Pattern Recognition</a:t>
            </a:r>
          </a:p>
          <a:p>
            <a:pPr lvl="1">
              <a:buFont typeface="Symbol" pitchFamily="2" charset="2"/>
              <a:buChar char="-"/>
            </a:pPr>
            <a:r>
              <a:rPr lang="en-US" dirty="0"/>
              <a:t>Complex and cost intensive</a:t>
            </a:r>
          </a:p>
          <a:p>
            <a:r>
              <a:rPr lang="en-US" dirty="0"/>
              <a:t>Map-Based Localization</a:t>
            </a:r>
          </a:p>
          <a:p>
            <a:pPr lvl="1">
              <a:buFont typeface="Symbol" pitchFamily="2" charset="2"/>
              <a:buChar char="-"/>
            </a:pPr>
            <a:r>
              <a:rPr lang="en-US" dirty="0"/>
              <a:t>Drawbacks of multiple ultrasonic sensors</a:t>
            </a:r>
          </a:p>
          <a:p>
            <a:r>
              <a:rPr lang="en-GB" dirty="0"/>
              <a:t>Radio-frequency identification</a:t>
            </a:r>
          </a:p>
          <a:p>
            <a:pPr lvl="1">
              <a:buFont typeface="Wingdings" pitchFamily="2" charset="2"/>
              <a:buChar char="ü"/>
            </a:pPr>
            <a:r>
              <a:rPr lang="en-GB" dirty="0"/>
              <a:t>Light independent</a:t>
            </a:r>
          </a:p>
          <a:p>
            <a:pPr lvl="1">
              <a:buFont typeface="Wingdings" pitchFamily="2" charset="2"/>
              <a:buChar char="ü"/>
            </a:pPr>
            <a:r>
              <a:rPr lang="en-GB" dirty="0"/>
              <a:t>Not space limited</a:t>
            </a:r>
          </a:p>
          <a:p>
            <a:pPr lvl="1">
              <a:buFont typeface="Wingdings" pitchFamily="2" charset="2"/>
              <a:buChar char="ü"/>
            </a:pPr>
            <a:r>
              <a:rPr lang="en-GB" dirty="0"/>
              <a:t>Common concept of indoor localization</a:t>
            </a:r>
          </a:p>
          <a:p>
            <a:endParaRPr lang="de-DE" dirty="0"/>
          </a:p>
          <a:p>
            <a:endParaRPr lang="de-DE" dirty="0"/>
          </a:p>
        </p:txBody>
      </p:sp>
    </p:spTree>
    <p:extLst>
      <p:ext uri="{BB962C8B-B14F-4D97-AF65-F5344CB8AC3E}">
        <p14:creationId xmlns:p14="http://schemas.microsoft.com/office/powerpoint/2010/main" val="348272206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7D419-B4B9-3E44-A767-2A77A446ACC5}"/>
              </a:ext>
            </a:extLst>
          </p:cNvPr>
          <p:cNvSpPr>
            <a:spLocks noGrp="1"/>
          </p:cNvSpPr>
          <p:nvPr>
            <p:ph type="title"/>
          </p:nvPr>
        </p:nvSpPr>
        <p:spPr/>
        <p:txBody>
          <a:bodyPr/>
          <a:lstStyle/>
          <a:p>
            <a:r>
              <a:rPr lang="en-US" dirty="0"/>
              <a:t>RFID (Radio Frequency Identification)</a:t>
            </a:r>
          </a:p>
        </p:txBody>
      </p:sp>
      <p:sp>
        <p:nvSpPr>
          <p:cNvPr id="4" name="Date Placeholder 3">
            <a:extLst>
              <a:ext uri="{FF2B5EF4-FFF2-40B4-BE49-F238E27FC236}">
                <a16:creationId xmlns:a16="http://schemas.microsoft.com/office/drawing/2014/main" id="{336C0C27-6BE4-954B-88FA-E8E6DC028A3D}"/>
              </a:ext>
            </a:extLst>
          </p:cNvPr>
          <p:cNvSpPr>
            <a:spLocks noGrp="1"/>
          </p:cNvSpPr>
          <p:nvPr>
            <p:ph type="dt" sz="half" idx="10"/>
          </p:nvPr>
        </p:nvSpPr>
        <p:spPr/>
        <p:txBody>
          <a:bodyPr/>
          <a:lstStyle/>
          <a:p>
            <a:fld id="{4B94FBF6-B6D4-4A60-89A2-A8869DBF6FA6}" type="slidenum">
              <a:rPr lang="de-DE" smtClean="0"/>
              <a:pPr/>
              <a:t>9</a:t>
            </a:fld>
            <a:endParaRPr lang="de-DE"/>
          </a:p>
        </p:txBody>
      </p:sp>
      <p:sp>
        <p:nvSpPr>
          <p:cNvPr id="5" name="Rounded Rectangle 4">
            <a:extLst>
              <a:ext uri="{FF2B5EF4-FFF2-40B4-BE49-F238E27FC236}">
                <a16:creationId xmlns:a16="http://schemas.microsoft.com/office/drawing/2014/main" id="{4C135DC7-C131-604D-973C-7A5B4C989D9E}"/>
              </a:ext>
            </a:extLst>
          </p:cNvPr>
          <p:cNvSpPr/>
          <p:nvPr/>
        </p:nvSpPr>
        <p:spPr>
          <a:xfrm>
            <a:off x="755576" y="2420888"/>
            <a:ext cx="1728192" cy="125144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Reader</a:t>
            </a:r>
          </a:p>
        </p:txBody>
      </p:sp>
      <p:pic>
        <p:nvPicPr>
          <p:cNvPr id="7" name="Picture 6">
            <a:extLst>
              <a:ext uri="{FF2B5EF4-FFF2-40B4-BE49-F238E27FC236}">
                <a16:creationId xmlns:a16="http://schemas.microsoft.com/office/drawing/2014/main" id="{B63A4A5B-D779-DA48-B169-6DFD4C703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3197" y="980728"/>
            <a:ext cx="3184947" cy="4216400"/>
          </a:xfrm>
          <a:prstGeom prst="rect">
            <a:avLst/>
          </a:prstGeom>
        </p:spPr>
      </p:pic>
      <p:sp>
        <p:nvSpPr>
          <p:cNvPr id="8" name="Rounded Rectangle 7">
            <a:extLst>
              <a:ext uri="{FF2B5EF4-FFF2-40B4-BE49-F238E27FC236}">
                <a16:creationId xmlns:a16="http://schemas.microsoft.com/office/drawing/2014/main" id="{5AFE5203-E48E-2A40-96F3-BCC9A5BE8C12}"/>
              </a:ext>
            </a:extLst>
          </p:cNvPr>
          <p:cNvSpPr/>
          <p:nvPr/>
        </p:nvSpPr>
        <p:spPr>
          <a:xfrm>
            <a:off x="6415831" y="2276872"/>
            <a:ext cx="1828577" cy="1623952"/>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Object</a:t>
            </a:r>
          </a:p>
        </p:txBody>
      </p:sp>
      <p:sp>
        <p:nvSpPr>
          <p:cNvPr id="9" name="Rectangle 8">
            <a:extLst>
              <a:ext uri="{FF2B5EF4-FFF2-40B4-BE49-F238E27FC236}">
                <a16:creationId xmlns:a16="http://schemas.microsoft.com/office/drawing/2014/main" id="{312DAB83-DCB3-B64F-ADD6-71916C3B7F6C}"/>
              </a:ext>
            </a:extLst>
          </p:cNvPr>
          <p:cNvSpPr/>
          <p:nvPr/>
        </p:nvSpPr>
        <p:spPr>
          <a:xfrm>
            <a:off x="6216402" y="2676688"/>
            <a:ext cx="199429" cy="93610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D0D286-D160-2C40-A017-2F2422CB6158}"/>
              </a:ext>
            </a:extLst>
          </p:cNvPr>
          <p:cNvSpPr txBox="1"/>
          <p:nvPr/>
        </p:nvSpPr>
        <p:spPr>
          <a:xfrm>
            <a:off x="5508104" y="4864417"/>
            <a:ext cx="1512168" cy="461665"/>
          </a:xfrm>
          <a:prstGeom prst="rect">
            <a:avLst/>
          </a:prstGeom>
          <a:noFill/>
        </p:spPr>
        <p:txBody>
          <a:bodyPr wrap="square" rtlCol="0">
            <a:spAutoFit/>
          </a:bodyPr>
          <a:lstStyle/>
          <a:p>
            <a:r>
              <a:rPr lang="en-US" sz="2400" dirty="0">
                <a:solidFill>
                  <a:srgbClr val="FF0000"/>
                </a:solidFill>
                <a:latin typeface="+mj-lt"/>
              </a:rPr>
              <a:t>RFID Tag</a:t>
            </a:r>
          </a:p>
        </p:txBody>
      </p:sp>
      <p:cxnSp>
        <p:nvCxnSpPr>
          <p:cNvPr id="12" name="Straight Arrow Connector 11">
            <a:extLst>
              <a:ext uri="{FF2B5EF4-FFF2-40B4-BE49-F238E27FC236}">
                <a16:creationId xmlns:a16="http://schemas.microsoft.com/office/drawing/2014/main" id="{0F714B42-54B9-7640-9CE5-E98CEB4B45DE}"/>
              </a:ext>
            </a:extLst>
          </p:cNvPr>
          <p:cNvCxnSpPr>
            <a:cxnSpLocks/>
            <a:stCxn id="10" idx="0"/>
          </p:cNvCxnSpPr>
          <p:nvPr/>
        </p:nvCxnSpPr>
        <p:spPr>
          <a:xfrm flipV="1">
            <a:off x="6264188" y="3672337"/>
            <a:ext cx="0" cy="1192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0FA363BA-AD12-E544-9BC3-6A103D968FE1}"/>
              </a:ext>
            </a:extLst>
          </p:cNvPr>
          <p:cNvSpPr txBox="1"/>
          <p:nvPr/>
        </p:nvSpPr>
        <p:spPr>
          <a:xfrm>
            <a:off x="2972296" y="5253575"/>
            <a:ext cx="2103760" cy="461665"/>
          </a:xfrm>
          <a:prstGeom prst="rect">
            <a:avLst/>
          </a:prstGeom>
          <a:noFill/>
        </p:spPr>
        <p:txBody>
          <a:bodyPr wrap="square" rtlCol="0">
            <a:spAutoFit/>
          </a:bodyPr>
          <a:lstStyle/>
          <a:p>
            <a:r>
              <a:rPr lang="en-US" sz="2400" dirty="0">
                <a:solidFill>
                  <a:srgbClr val="FF0000"/>
                </a:solidFill>
                <a:latin typeface="+mj-lt"/>
              </a:rPr>
              <a:t>Radio Waves</a:t>
            </a:r>
          </a:p>
        </p:txBody>
      </p:sp>
    </p:spTree>
    <p:extLst>
      <p:ext uri="{BB962C8B-B14F-4D97-AF65-F5344CB8AC3E}">
        <p14:creationId xmlns:p14="http://schemas.microsoft.com/office/powerpoint/2010/main" val="1090352844"/>
      </p:ext>
    </p:extLst>
  </p:cSld>
  <p:clrMapOvr>
    <a:masterClrMapping/>
  </p:clrMapOvr>
  <p:transition spd="med"/>
</p:sld>
</file>

<file path=ppt/theme/theme1.xml><?xml version="1.0" encoding="utf-8"?>
<a:theme xmlns:a="http://schemas.openxmlformats.org/drawingml/2006/main" name="3_Leere Präsentation">
  <a:themeElements>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1853</Words>
  <Application>Microsoft Office PowerPoint</Application>
  <PresentationFormat>Bildschirmpräsentation (4:3)</PresentationFormat>
  <Paragraphs>681</Paragraphs>
  <Slides>48</Slides>
  <Notes>22</Notes>
  <HiddenSlides>0</HiddenSlides>
  <MMClips>0</MMClips>
  <ScaleCrop>false</ScaleCrop>
  <HeadingPairs>
    <vt:vector size="8" baseType="variant">
      <vt:variant>
        <vt:lpstr>Verwendete Schriftarten</vt:lpstr>
      </vt:variant>
      <vt:variant>
        <vt:i4>10</vt:i4>
      </vt:variant>
      <vt:variant>
        <vt:lpstr>Design</vt:lpstr>
      </vt:variant>
      <vt:variant>
        <vt:i4>4</vt:i4>
      </vt:variant>
      <vt:variant>
        <vt:lpstr>Eingebettete OLE-Server</vt:lpstr>
      </vt:variant>
      <vt:variant>
        <vt:i4>1</vt:i4>
      </vt:variant>
      <vt:variant>
        <vt:lpstr>Folientitel</vt:lpstr>
      </vt:variant>
      <vt:variant>
        <vt:i4>48</vt:i4>
      </vt:variant>
    </vt:vector>
  </HeadingPairs>
  <TitlesOfParts>
    <vt:vector size="63" baseType="lpstr">
      <vt:lpstr>Akkurat Light Office</vt:lpstr>
      <vt:lpstr>Antenna Thin</vt:lpstr>
      <vt:lpstr>Arial</vt:lpstr>
      <vt:lpstr>Arial Narrow</vt:lpstr>
      <vt:lpstr>Calibri</vt:lpstr>
      <vt:lpstr>Lucida Console</vt:lpstr>
      <vt:lpstr>Symbol</vt:lpstr>
      <vt:lpstr>Times New Roman</vt:lpstr>
      <vt:lpstr>Wingdings</vt:lpstr>
      <vt:lpstr>ヒラギノ角ゴ Pro W3</vt:lpstr>
      <vt:lpstr>3_Leere Präsentation</vt:lpstr>
      <vt:lpstr>4_Leere Präsentation</vt:lpstr>
      <vt:lpstr>2_Leere Präsentation</vt:lpstr>
      <vt:lpstr>5_Leere Präsentation</vt:lpstr>
      <vt:lpstr>Bild</vt:lpstr>
      <vt:lpstr>PowerPoint-Präsentation</vt:lpstr>
      <vt:lpstr>Agenda</vt:lpstr>
      <vt:lpstr>Team &amp; Organisation</vt:lpstr>
      <vt:lpstr>DYN Miniature Pipeless plant</vt:lpstr>
      <vt:lpstr>Project objective</vt:lpstr>
      <vt:lpstr>Project motivation </vt:lpstr>
      <vt:lpstr>Project Workflow</vt:lpstr>
      <vt:lpstr>Selection Process</vt:lpstr>
      <vt:lpstr>RFID (Radio Frequency Identification)</vt:lpstr>
      <vt:lpstr>RFID System</vt:lpstr>
      <vt:lpstr>RFID Reader</vt:lpstr>
      <vt:lpstr>RFID Tag</vt:lpstr>
      <vt:lpstr>Plant Setup</vt:lpstr>
      <vt:lpstr>Implementation in our project</vt:lpstr>
      <vt:lpstr>RFID Tags</vt:lpstr>
      <vt:lpstr>Working Principle</vt:lpstr>
      <vt:lpstr>Inductive coupling (Near field coupling)</vt:lpstr>
      <vt:lpstr>Implementation in our project</vt:lpstr>
      <vt:lpstr>Robot Hardware Setup</vt:lpstr>
      <vt:lpstr>Planned Setup 1</vt:lpstr>
      <vt:lpstr>Planned Setup 2</vt:lpstr>
      <vt:lpstr>Developed Setup</vt:lpstr>
      <vt:lpstr>Hardware Setup</vt:lpstr>
      <vt:lpstr>Hardware Setup</vt:lpstr>
      <vt:lpstr>Simulation + Emulator</vt:lpstr>
      <vt:lpstr>Emulator</vt:lpstr>
      <vt:lpstr> Simulation update</vt:lpstr>
      <vt:lpstr>Possible reasons blind spot</vt:lpstr>
      <vt:lpstr>Simulation results with emulated data</vt:lpstr>
      <vt:lpstr>Software Implementation </vt:lpstr>
      <vt:lpstr>Transmitting                              Receiving </vt:lpstr>
      <vt:lpstr>Software Implementation </vt:lpstr>
      <vt:lpstr>Data Processing</vt:lpstr>
      <vt:lpstr>Software Implementation </vt:lpstr>
      <vt:lpstr>Initialization()</vt:lpstr>
      <vt:lpstr>Why is an Initialization necessary? </vt:lpstr>
      <vt:lpstr>Why a 360°turn? </vt:lpstr>
      <vt:lpstr>Initialization Procedure</vt:lpstr>
      <vt:lpstr>Analyzing Initialization Array[8,14]</vt:lpstr>
      <vt:lpstr>Software Implementation </vt:lpstr>
      <vt:lpstr>Initial position &amp; orientation</vt:lpstr>
      <vt:lpstr>CorrectDistance()</vt:lpstr>
      <vt:lpstr>Trilateration</vt:lpstr>
      <vt:lpstr>CenterOfRobot()</vt:lpstr>
      <vt:lpstr>Initialization Procedure</vt:lpstr>
      <vt:lpstr>Conclusion </vt:lpstr>
      <vt:lpstr>Future Work</vt:lpstr>
      <vt:lpstr>PowerPoint-Präsentation</vt:lpstr>
    </vt:vector>
  </TitlesOfParts>
  <Company>Universität Dortmund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engell</dc:creator>
  <cp:lastModifiedBy>ROTTSTEGGE Stefan</cp:lastModifiedBy>
  <cp:revision>413</cp:revision>
  <dcterms:created xsi:type="dcterms:W3CDTF">2001-05-16T08:02:00Z</dcterms:created>
  <dcterms:modified xsi:type="dcterms:W3CDTF">2018-07-13T10:04:43Z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KSOProductBuildVer">
    <vt:lpwstr>1031-10.2.0.5934</vt:lpwstr>
  </property>
</Properties>
</file>